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Lst>
  <p:notesMasterIdLst>
    <p:notesMasterId r:id="rId37"/>
  </p:notesMasterIdLst>
  <p:sldIdLst>
    <p:sldId id="256" r:id="rId4"/>
    <p:sldId id="290" r:id="rId5"/>
    <p:sldId id="257" r:id="rId6"/>
    <p:sldId id="261" r:id="rId7"/>
    <p:sldId id="262" r:id="rId8"/>
    <p:sldId id="267" r:id="rId9"/>
    <p:sldId id="259" r:id="rId10"/>
    <p:sldId id="263" r:id="rId11"/>
    <p:sldId id="264" r:id="rId12"/>
    <p:sldId id="280" r:id="rId13"/>
    <p:sldId id="265" r:id="rId14"/>
    <p:sldId id="272" r:id="rId15"/>
    <p:sldId id="266" r:id="rId16"/>
    <p:sldId id="269" r:id="rId17"/>
    <p:sldId id="270" r:id="rId18"/>
    <p:sldId id="281" r:id="rId19"/>
    <p:sldId id="282" r:id="rId20"/>
    <p:sldId id="271" r:id="rId21"/>
    <p:sldId id="273" r:id="rId22"/>
    <p:sldId id="283" r:id="rId23"/>
    <p:sldId id="274" r:id="rId24"/>
    <p:sldId id="277" r:id="rId25"/>
    <p:sldId id="275" r:id="rId26"/>
    <p:sldId id="276" r:id="rId27"/>
    <p:sldId id="284" r:id="rId28"/>
    <p:sldId id="285" r:id="rId29"/>
    <p:sldId id="286" r:id="rId30"/>
    <p:sldId id="291" r:id="rId31"/>
    <p:sldId id="287" r:id="rId32"/>
    <p:sldId id="279" r:id="rId33"/>
    <p:sldId id="288" r:id="rId34"/>
    <p:sldId id="292" r:id="rId35"/>
    <p:sldId id="258"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FD4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5" autoAdjust="0"/>
    <p:restoredTop sz="73051" autoAdjust="0"/>
  </p:normalViewPr>
  <p:slideViewPr>
    <p:cSldViewPr>
      <p:cViewPr varScale="1">
        <p:scale>
          <a:sx n="48" d="100"/>
          <a:sy n="48" d="100"/>
        </p:scale>
        <p:origin x="-1920" y="-108"/>
      </p:cViewPr>
      <p:guideLst>
        <p:guide orient="horz" pos="2160"/>
        <p:guide pos="2880"/>
      </p:guideLst>
    </p:cSldViewPr>
  </p:slideViewPr>
  <p:outlineViewPr>
    <p:cViewPr>
      <p:scale>
        <a:sx n="33" d="100"/>
        <a:sy n="33" d="100"/>
      </p:scale>
      <p:origin x="0" y="30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31FB73F-4A46-41E3-944F-174737D64B6B}" type="datetimeFigureOut">
              <a:rPr lang="en-US" smtClean="0"/>
              <a:pPr/>
              <a:t>4/30/2012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EF1AF5-F30F-46DB-AC60-9205C78EE63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recent years, especially in the last decade, large</a:t>
            </a:r>
            <a:r>
              <a:rPr lang="en-US" baseline="0" dirty="0" smtClean="0"/>
              <a:t> amounts of information is available online. While one may think it is possible to find almost anything online (maybe true also), this is a very challenging task. Information pertaining to a particular subject is spread across many domains and information sources. In order to gather relevant sources, one is required to ….</a:t>
            </a:r>
          </a:p>
          <a:p>
            <a:endParaRPr lang="en-US" baseline="0" dirty="0" smtClean="0"/>
          </a:p>
          <a:p>
            <a:r>
              <a:rPr lang="en-US" baseline="0" dirty="0" smtClean="0"/>
              <a:t>We look at the patent system … </a:t>
            </a:r>
          </a:p>
          <a:p>
            <a:endParaRPr lang="en-US" dirty="0"/>
          </a:p>
        </p:txBody>
      </p:sp>
      <p:sp>
        <p:nvSpPr>
          <p:cNvPr id="4" name="Slide Number Placeholder 3"/>
          <p:cNvSpPr>
            <a:spLocks noGrp="1"/>
          </p:cNvSpPr>
          <p:nvPr>
            <p:ph type="sldNum" sz="quarter" idx="10"/>
          </p:nvPr>
        </p:nvSpPr>
        <p:spPr/>
        <p:txBody>
          <a:bodyPr/>
          <a:lstStyle/>
          <a:p>
            <a:fld id="{82EF1AF5-F30F-46DB-AC60-9205C78EE632}"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general, what are the challenges faced?</a:t>
            </a:r>
            <a:endParaRPr lang="en-US" dirty="0"/>
          </a:p>
        </p:txBody>
      </p:sp>
      <p:sp>
        <p:nvSpPr>
          <p:cNvPr id="4" name="Slide Number Placeholder 3"/>
          <p:cNvSpPr>
            <a:spLocks noGrp="1"/>
          </p:cNvSpPr>
          <p:nvPr>
            <p:ph type="sldNum" sz="quarter" idx="10"/>
          </p:nvPr>
        </p:nvSpPr>
        <p:spPr/>
        <p:txBody>
          <a:bodyPr/>
          <a:lstStyle/>
          <a:p>
            <a:fld id="{82EF1AF5-F30F-46DB-AC60-9205C78EE632}"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information sources heavily cross-reference one another. These references are an intuitive way for humans to relate documents. How can we take advantage</a:t>
            </a:r>
            <a:r>
              <a:rPr lang="en-US" baseline="0" dirty="0" smtClean="0"/>
              <a:t> of the cross-referenced information?</a:t>
            </a:r>
            <a:endParaRPr lang="en-US" dirty="0"/>
          </a:p>
        </p:txBody>
      </p:sp>
      <p:sp>
        <p:nvSpPr>
          <p:cNvPr id="4" name="Slide Number Placeholder 3"/>
          <p:cNvSpPr>
            <a:spLocks noGrp="1"/>
          </p:cNvSpPr>
          <p:nvPr>
            <p:ph type="sldNum" sz="quarter" idx="10"/>
          </p:nvPr>
        </p:nvSpPr>
        <p:spPr/>
        <p:txBody>
          <a:bodyPr/>
          <a:lstStyle/>
          <a:p>
            <a:fld id="{82EF1AF5-F30F-46DB-AC60-9205C78EE632}"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2EF1AF5-F30F-46DB-AC60-9205C78EE632}"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a:t>
            </a:r>
            <a:r>
              <a:rPr lang="en-US" baseline="0" dirty="0" smtClean="0"/>
              <a:t> first identify and enlist terms, metadata, zones (text areas) and referenced information in each information source. Following the Ontology-101 procedure, we define several competency questions that we expect the final system to be able to answer. </a:t>
            </a:r>
          </a:p>
          <a:p>
            <a:endParaRPr lang="en-US" baseline="0" dirty="0" smtClean="0"/>
          </a:p>
          <a:p>
            <a:r>
              <a:rPr lang="en-US" baseline="0" dirty="0" smtClean="0"/>
              <a:t>We look at all the domains with an Information Retrieval perspective.</a:t>
            </a:r>
          </a:p>
        </p:txBody>
      </p:sp>
      <p:sp>
        <p:nvSpPr>
          <p:cNvPr id="4" name="Slide Number Placeholder 3"/>
          <p:cNvSpPr>
            <a:spLocks noGrp="1"/>
          </p:cNvSpPr>
          <p:nvPr>
            <p:ph type="sldNum" sz="quarter" idx="10"/>
          </p:nvPr>
        </p:nvSpPr>
        <p:spPr/>
        <p:txBody>
          <a:bodyPr/>
          <a:lstStyle/>
          <a:p>
            <a:fld id="{82EF1AF5-F30F-46DB-AC60-9205C78EE632}"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2EF1AF5-F30F-46DB-AC60-9205C78EE632}" type="slidenum">
              <a:rPr lang="en-US" smtClean="0"/>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Explain the hierarchy</a:t>
            </a:r>
            <a:endParaRPr lang="en-US" dirty="0"/>
          </a:p>
        </p:txBody>
      </p:sp>
      <p:sp>
        <p:nvSpPr>
          <p:cNvPr id="4" name="Slide Number Placeholder 3"/>
          <p:cNvSpPr>
            <a:spLocks noGrp="1"/>
          </p:cNvSpPr>
          <p:nvPr>
            <p:ph type="sldNum" sz="quarter" idx="10"/>
          </p:nvPr>
        </p:nvSpPr>
        <p:spPr/>
        <p:txBody>
          <a:bodyPr/>
          <a:lstStyle/>
          <a:p>
            <a:fld id="{82EF1AF5-F30F-46DB-AC60-9205C78EE632}" type="slidenum">
              <a:rPr lang="en-US" smtClean="0"/>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Split into three slides for the sake</a:t>
            </a:r>
            <a:r>
              <a:rPr lang="en-US" baseline="0" dirty="0" smtClean="0"/>
              <a:t> of readability</a:t>
            </a:r>
            <a:endParaRPr lang="en-US" dirty="0"/>
          </a:p>
        </p:txBody>
      </p:sp>
      <p:sp>
        <p:nvSpPr>
          <p:cNvPr id="4" name="Slide Number Placeholder 3"/>
          <p:cNvSpPr>
            <a:spLocks noGrp="1"/>
          </p:cNvSpPr>
          <p:nvPr>
            <p:ph type="sldNum" sz="quarter" idx="10"/>
          </p:nvPr>
        </p:nvSpPr>
        <p:spPr/>
        <p:txBody>
          <a:bodyPr/>
          <a:lstStyle/>
          <a:p>
            <a:fld id="{82EF1AF5-F30F-46DB-AC60-9205C78EE632}" type="slidenum">
              <a:rPr lang="en-US" smtClean="0"/>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Relationships between the terms are not shown here. This is an additional implementation of the file-wrappers that was added later to the ontology.</a:t>
            </a:r>
            <a:endParaRPr lang="en-US" dirty="0"/>
          </a:p>
        </p:txBody>
      </p:sp>
      <p:sp>
        <p:nvSpPr>
          <p:cNvPr id="4" name="Slide Number Placeholder 3"/>
          <p:cNvSpPr>
            <a:spLocks noGrp="1"/>
          </p:cNvSpPr>
          <p:nvPr>
            <p:ph type="sldNum" sz="quarter" idx="10"/>
          </p:nvPr>
        </p:nvSpPr>
        <p:spPr/>
        <p:txBody>
          <a:bodyPr/>
          <a:lstStyle/>
          <a:p>
            <a:fld id="{82EF1AF5-F30F-46DB-AC60-9205C78EE632}" type="slidenum">
              <a:rPr lang="en-US" smtClean="0"/>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Domain knowledge has been</a:t>
            </a:r>
            <a:r>
              <a:rPr lang="en-US" baseline="0" dirty="0" smtClean="0"/>
              <a:t> used to develop notions of semantics rather than just plain term matching. </a:t>
            </a:r>
            <a:r>
              <a:rPr lang="en-US" dirty="0" smtClean="0"/>
              <a:t>Mention</a:t>
            </a:r>
            <a:r>
              <a:rPr lang="en-US" baseline="0" dirty="0" smtClean="0"/>
              <a:t> BioPortal as a source for domain knowledge, and that domain knowledge will not be discussed in this paper.</a:t>
            </a:r>
            <a:endParaRPr lang="en-US" dirty="0" smtClean="0"/>
          </a:p>
          <a:p>
            <a:endParaRPr lang="en-US" dirty="0" smtClean="0"/>
          </a:p>
          <a:p>
            <a:r>
              <a:rPr lang="en-US" dirty="0" smtClean="0"/>
              <a:t>Using BioPortal, we expanded</a:t>
            </a:r>
            <a:r>
              <a:rPr lang="en-US" baseline="0" dirty="0" smtClean="0"/>
              <a:t> “erythropoietin” to 43 related terms. Using these terms, we downloaded top 50-100 patents for each of the terms to gather a total of </a:t>
            </a:r>
            <a:r>
              <a:rPr lang="en-US" dirty="0" smtClean="0"/>
              <a:t>1150 patents.</a:t>
            </a:r>
          </a:p>
        </p:txBody>
      </p:sp>
      <p:sp>
        <p:nvSpPr>
          <p:cNvPr id="4" name="Slide Number Placeholder 3"/>
          <p:cNvSpPr>
            <a:spLocks noGrp="1"/>
          </p:cNvSpPr>
          <p:nvPr>
            <p:ph type="sldNum" sz="quarter" idx="10"/>
          </p:nvPr>
        </p:nvSpPr>
        <p:spPr/>
        <p:txBody>
          <a:bodyPr/>
          <a:lstStyle/>
          <a:p>
            <a:fld id="{82EF1AF5-F30F-46DB-AC60-9205C78EE632}" type="slidenum">
              <a:rPr lang="en-US" smtClean="0"/>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ontology is populated with actual physical documents from the use case corpus. This is currently</a:t>
            </a:r>
            <a:r>
              <a:rPr lang="en-US" baseline="0" dirty="0" smtClean="0"/>
              <a:t> done using regular expression parsers which identify the fields marked in red, and instantiate the appropriate classes and properties from the ontology. </a:t>
            </a:r>
          </a:p>
          <a:p>
            <a:endParaRPr lang="en-US" baseline="0" dirty="0" smtClean="0"/>
          </a:p>
          <a:p>
            <a:r>
              <a:rPr lang="en-US" baseline="0" dirty="0" smtClean="0"/>
              <a:t>The accuracy of the extracted information is very important in order to make the data valuable. Currently, patent documents are fully automatically parsed, while court cases are more difficult to parse.</a:t>
            </a:r>
            <a:endParaRPr lang="en-US" dirty="0"/>
          </a:p>
        </p:txBody>
      </p:sp>
      <p:sp>
        <p:nvSpPr>
          <p:cNvPr id="4" name="Slide Number Placeholder 3"/>
          <p:cNvSpPr>
            <a:spLocks noGrp="1"/>
          </p:cNvSpPr>
          <p:nvPr>
            <p:ph type="sldNum" sz="quarter" idx="10"/>
          </p:nvPr>
        </p:nvSpPr>
        <p:spPr/>
        <p:txBody>
          <a:bodyPr/>
          <a:lstStyle/>
          <a:p>
            <a:fld id="{82EF1AF5-F30F-46DB-AC60-9205C78EE632}" type="slidenum">
              <a:rPr lang="en-US" smtClean="0"/>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slide and the next ones are only to explain how for each question, different</a:t>
            </a:r>
            <a:r>
              <a:rPr lang="en-US" baseline="0" dirty="0" smtClean="0"/>
              <a:t> sources are to be searched</a:t>
            </a:r>
            <a:endParaRPr lang="en-US" dirty="0"/>
          </a:p>
        </p:txBody>
      </p:sp>
      <p:sp>
        <p:nvSpPr>
          <p:cNvPr id="4" name="Slide Number Placeholder 3"/>
          <p:cNvSpPr>
            <a:spLocks noGrp="1"/>
          </p:cNvSpPr>
          <p:nvPr>
            <p:ph type="sldNum" sz="quarter" idx="10"/>
          </p:nvPr>
        </p:nvSpPr>
        <p:spPr/>
        <p:txBody>
          <a:bodyPr/>
          <a:lstStyle/>
          <a:p>
            <a:fld id="{82EF1AF5-F30F-46DB-AC60-9205C78EE632}" type="slidenum">
              <a:rPr lang="en-US" smtClean="0"/>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summary of the state of the ontology (this is an updated</a:t>
            </a:r>
            <a:r>
              <a:rPr lang="en-US" baseline="0" dirty="0" smtClean="0"/>
              <a:t> version when compared to the values given in the paper)</a:t>
            </a:r>
            <a:endParaRPr lang="en-US" dirty="0"/>
          </a:p>
        </p:txBody>
      </p:sp>
      <p:sp>
        <p:nvSpPr>
          <p:cNvPr id="4" name="Slide Number Placeholder 3"/>
          <p:cNvSpPr>
            <a:spLocks noGrp="1"/>
          </p:cNvSpPr>
          <p:nvPr>
            <p:ph type="sldNum" sz="quarter" idx="10"/>
          </p:nvPr>
        </p:nvSpPr>
        <p:spPr/>
        <p:txBody>
          <a:bodyPr/>
          <a:lstStyle/>
          <a:p>
            <a:fld id="{82EF1AF5-F30F-46DB-AC60-9205C78EE632}" type="slidenum">
              <a:rPr lang="en-US" smtClean="0"/>
              <a:pPr/>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Explaining SPARQL’s structure.</a:t>
            </a:r>
            <a:r>
              <a:rPr lang="en-US" baseline="0" dirty="0" smtClean="0"/>
              <a:t> The following slides will have SPARQL queries in them.</a:t>
            </a:r>
            <a:endParaRPr lang="en-US" dirty="0"/>
          </a:p>
        </p:txBody>
      </p:sp>
      <p:sp>
        <p:nvSpPr>
          <p:cNvPr id="4" name="Slide Number Placeholder 3"/>
          <p:cNvSpPr>
            <a:spLocks noGrp="1"/>
          </p:cNvSpPr>
          <p:nvPr>
            <p:ph type="sldNum" sz="quarter" idx="10"/>
          </p:nvPr>
        </p:nvSpPr>
        <p:spPr/>
        <p:txBody>
          <a:bodyPr/>
          <a:lstStyle/>
          <a:p>
            <a:fld id="{82EF1AF5-F30F-46DB-AC60-9205C78EE632}" type="slidenum">
              <a:rPr lang="en-US" smtClean="0"/>
              <a:pPr/>
              <a:t>22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Explain patent prior art search as a common use case scenario, and walk through a few examples.</a:t>
            </a:r>
            <a:endParaRPr lang="en-US" dirty="0"/>
          </a:p>
        </p:txBody>
      </p:sp>
      <p:sp>
        <p:nvSpPr>
          <p:cNvPr id="4" name="Slide Number Placeholder 3"/>
          <p:cNvSpPr>
            <a:spLocks noGrp="1"/>
          </p:cNvSpPr>
          <p:nvPr>
            <p:ph type="sldNum" sz="quarter" idx="10"/>
          </p:nvPr>
        </p:nvSpPr>
        <p:spPr/>
        <p:txBody>
          <a:bodyPr/>
          <a:lstStyle/>
          <a:p>
            <a:fld id="{82EF1AF5-F30F-46DB-AC60-9205C78EE632}" type="slidenum">
              <a:rPr lang="en-US" smtClean="0"/>
              <a:pPr/>
              <a:t>23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Start by searching court cases. Can also search patent documents</a:t>
            </a:r>
            <a:r>
              <a:rPr lang="en-US" baseline="0" dirty="0" smtClean="0"/>
              <a:t> (user’s preference)</a:t>
            </a:r>
            <a:endParaRPr lang="en-US" dirty="0"/>
          </a:p>
        </p:txBody>
      </p:sp>
      <p:sp>
        <p:nvSpPr>
          <p:cNvPr id="4" name="Slide Number Placeholder 3"/>
          <p:cNvSpPr>
            <a:spLocks noGrp="1"/>
          </p:cNvSpPr>
          <p:nvPr>
            <p:ph type="sldNum" sz="quarter" idx="10"/>
          </p:nvPr>
        </p:nvSpPr>
        <p:spPr/>
        <p:txBody>
          <a:bodyPr/>
          <a:lstStyle/>
          <a:p>
            <a:fld id="{82EF1AF5-F30F-46DB-AC60-9205C78EE632}" type="slidenum">
              <a:rPr lang="en-US" smtClean="0"/>
              <a:pPr/>
              <a:t>24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2EF1AF5-F30F-46DB-AC60-9205C78EE632}" type="slidenum">
              <a:rPr lang="en-US" smtClean="0"/>
              <a:pPr/>
              <a:t>25</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can branch out at this stage to search what other patents inventor “Lin-Fu-</a:t>
            </a:r>
            <a:r>
              <a:rPr lang="en-US" dirty="0" err="1" smtClean="0"/>
              <a:t>Kuen</a:t>
            </a:r>
            <a:r>
              <a:rPr lang="en-US" dirty="0" smtClean="0"/>
              <a:t>” has, or what other patents “Genetics Institute” owns…</a:t>
            </a:r>
            <a:endParaRPr lang="en-US" dirty="0"/>
          </a:p>
        </p:txBody>
      </p:sp>
      <p:sp>
        <p:nvSpPr>
          <p:cNvPr id="4" name="Slide Number Placeholder 3"/>
          <p:cNvSpPr>
            <a:spLocks noGrp="1"/>
          </p:cNvSpPr>
          <p:nvPr>
            <p:ph type="sldNum" sz="quarter" idx="10"/>
          </p:nvPr>
        </p:nvSpPr>
        <p:spPr/>
        <p:txBody>
          <a:bodyPr/>
          <a:lstStyle/>
          <a:p>
            <a:fld id="{82EF1AF5-F30F-46DB-AC60-9205C78EE632}" type="slidenum">
              <a:rPr lang="en-US" smtClean="0"/>
              <a:pPr/>
              <a:t>26</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Following citations is a natural way of propagating search. We can</a:t>
            </a:r>
            <a:r>
              <a:rPr lang="en-US" baseline="0" dirty="0" smtClean="0"/>
              <a:t> search the patents through forward and backward citations.</a:t>
            </a:r>
            <a:endParaRPr lang="en-US" dirty="0"/>
          </a:p>
        </p:txBody>
      </p:sp>
      <p:sp>
        <p:nvSpPr>
          <p:cNvPr id="4" name="Slide Number Placeholder 3"/>
          <p:cNvSpPr>
            <a:spLocks noGrp="1"/>
          </p:cNvSpPr>
          <p:nvPr>
            <p:ph type="sldNum" sz="quarter" idx="10"/>
          </p:nvPr>
        </p:nvSpPr>
        <p:spPr/>
        <p:txBody>
          <a:bodyPr/>
          <a:lstStyle/>
          <a:p>
            <a:fld id="{82EF1AF5-F30F-46DB-AC60-9205C78EE632}" type="slidenum">
              <a:rPr lang="en-US" smtClean="0"/>
              <a:pPr/>
              <a:t>27</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a:t>
            </a:r>
            <a:r>
              <a:rPr lang="en-US" baseline="0" dirty="0" smtClean="0"/>
              <a:t> far, we’ve collected several results, both patents and court cases. By following citations, US Class, Inventors etc. we identified more patents. </a:t>
            </a:r>
          </a:p>
          <a:p>
            <a:r>
              <a:rPr lang="en-US" baseline="0" dirty="0" smtClean="0"/>
              <a:t/>
            </a:r>
            <a:br>
              <a:rPr lang="en-US" baseline="0" dirty="0" smtClean="0"/>
            </a:br>
            <a:r>
              <a:rPr lang="en-US" baseline="0" dirty="0" smtClean="0"/>
              <a:t>The search can proceed as long as required, until a </a:t>
            </a:r>
            <a:r>
              <a:rPr lang="en-US" baseline="0" dirty="0" err="1" smtClean="0"/>
              <a:t>satisfiable</a:t>
            </a:r>
            <a:r>
              <a:rPr lang="en-US" baseline="0" dirty="0" smtClean="0"/>
              <a:t> point is reached. One could proceed to search the court cases for involvement of any of the newly identified patents and so on..</a:t>
            </a:r>
            <a:endParaRPr lang="en-US" dirty="0"/>
          </a:p>
        </p:txBody>
      </p:sp>
      <p:sp>
        <p:nvSpPr>
          <p:cNvPr id="4" name="Slide Number Placeholder 3"/>
          <p:cNvSpPr>
            <a:spLocks noGrp="1"/>
          </p:cNvSpPr>
          <p:nvPr>
            <p:ph type="sldNum" sz="quarter" idx="10"/>
          </p:nvPr>
        </p:nvSpPr>
        <p:spPr/>
        <p:txBody>
          <a:bodyPr/>
          <a:lstStyle/>
          <a:p>
            <a:fld id="{82EF1AF5-F30F-46DB-AC60-9205C78EE632}" type="slidenum">
              <a:rPr lang="en-US" smtClean="0"/>
              <a:pPr/>
              <a:t>28</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2EF1AF5-F30F-46DB-AC60-9205C78EE632}" type="slidenum">
              <a:rPr lang="en-US" smtClean="0"/>
              <a:pPr/>
              <a:t>29</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2EF1AF5-F30F-46DB-AC60-9205C78EE632}" type="slidenum">
              <a:rPr lang="en-US" smtClean="0"/>
              <a:pPr/>
              <a:t>30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few more examples of a technology firm’s concerns</a:t>
            </a:r>
          </a:p>
          <a:p>
            <a:endParaRPr lang="en-US" dirty="0"/>
          </a:p>
        </p:txBody>
      </p:sp>
      <p:sp>
        <p:nvSpPr>
          <p:cNvPr id="4" name="Slide Number Placeholder 3"/>
          <p:cNvSpPr>
            <a:spLocks noGrp="1"/>
          </p:cNvSpPr>
          <p:nvPr>
            <p:ph type="sldNum" sz="quarter" idx="10"/>
          </p:nvPr>
        </p:nvSpPr>
        <p:spPr/>
        <p:txBody>
          <a:bodyPr/>
          <a:lstStyle/>
          <a:p>
            <a:fld id="{82EF1AF5-F30F-46DB-AC60-9205C78EE632}" type="slidenum">
              <a:rPr lang="en-US" smtClean="0"/>
              <a:pPr/>
              <a:t>4</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Explain the different features of the tool … and a brief overview</a:t>
            </a:r>
            <a:r>
              <a:rPr lang="en-US" baseline="0" dirty="0" smtClean="0"/>
              <a:t> of how it uses the ontologies</a:t>
            </a:r>
          </a:p>
          <a:p>
            <a:endParaRPr lang="en-US" dirty="0"/>
          </a:p>
        </p:txBody>
      </p:sp>
      <p:sp>
        <p:nvSpPr>
          <p:cNvPr id="4" name="Slide Number Placeholder 3"/>
          <p:cNvSpPr>
            <a:spLocks noGrp="1"/>
          </p:cNvSpPr>
          <p:nvPr>
            <p:ph type="sldNum" sz="quarter" idx="10"/>
          </p:nvPr>
        </p:nvSpPr>
        <p:spPr/>
        <p:txBody>
          <a:bodyPr/>
          <a:lstStyle/>
          <a:p>
            <a:fld id="{82EF1AF5-F30F-46DB-AC60-9205C78EE632}" type="slidenum">
              <a:rPr lang="en-US" smtClean="0"/>
              <a:pPr/>
              <a:t>31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2EF1AF5-F30F-46DB-AC60-9205C78EE632}"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a:t>
            </a:r>
            <a:r>
              <a:rPr lang="en-US" baseline="0" dirty="0" smtClean="0"/>
              <a:t> all the above questions, we have seen that different information sources contain our results. Querying one source alone cannot provide us with enough data. One way of looking at it is that, the information from Source A will provide us with enough knowledge to search Source B (without which searching Source B would be very in-efficient)</a:t>
            </a:r>
            <a:endParaRPr lang="en-US" dirty="0"/>
          </a:p>
        </p:txBody>
      </p:sp>
      <p:sp>
        <p:nvSpPr>
          <p:cNvPr id="4" name="Slide Number Placeholder 3"/>
          <p:cNvSpPr>
            <a:spLocks noGrp="1"/>
          </p:cNvSpPr>
          <p:nvPr>
            <p:ph type="sldNum" sz="quarter" idx="10"/>
          </p:nvPr>
        </p:nvSpPr>
        <p:spPr/>
        <p:txBody>
          <a:bodyPr/>
          <a:lstStyle/>
          <a:p>
            <a:fld id="{82EF1AF5-F30F-46DB-AC60-9205C78EE632}"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 dealing with a specific technical domain, we are interested only in a subset of the information which is connected through the domain’s semantics. For example, the semantics</a:t>
            </a:r>
            <a:r>
              <a:rPr lang="en-US" baseline="0" dirty="0" smtClean="0"/>
              <a:t> of the bio domain are very different from the music domain. </a:t>
            </a:r>
          </a:p>
          <a:p>
            <a:endParaRPr lang="en-US" baseline="0" dirty="0" smtClean="0"/>
          </a:p>
          <a:p>
            <a:r>
              <a:rPr lang="en-US" baseline="0" dirty="0" smtClean="0"/>
              <a:t>Mention that we are not discussing semantics in this presentation but will touch on it in future.</a:t>
            </a:r>
          </a:p>
          <a:p>
            <a:endParaRPr lang="en-US" dirty="0"/>
          </a:p>
        </p:txBody>
      </p:sp>
      <p:sp>
        <p:nvSpPr>
          <p:cNvPr id="4" name="Slide Number Placeholder 3"/>
          <p:cNvSpPr>
            <a:spLocks noGrp="1"/>
          </p:cNvSpPr>
          <p:nvPr>
            <p:ph type="sldNum" sz="quarter" idx="10"/>
          </p:nvPr>
        </p:nvSpPr>
        <p:spPr/>
        <p:txBody>
          <a:bodyPr/>
          <a:lstStyle/>
          <a:p>
            <a:fld id="{82EF1AF5-F30F-46DB-AC60-9205C78EE632}"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Shows the information</a:t>
            </a:r>
            <a:r>
              <a:rPr lang="en-US" baseline="0" dirty="0" smtClean="0"/>
              <a:t> slices …</a:t>
            </a:r>
          </a:p>
          <a:p>
            <a:endParaRPr lang="en-US" baseline="0" dirty="0" smtClean="0"/>
          </a:p>
          <a:p>
            <a:r>
              <a:rPr lang="en-US" baseline="0" dirty="0" smtClean="0"/>
              <a:t>Our goal..</a:t>
            </a:r>
            <a:endParaRPr lang="en-US" dirty="0"/>
          </a:p>
        </p:txBody>
      </p:sp>
      <p:sp>
        <p:nvSpPr>
          <p:cNvPr id="4" name="Slide Number Placeholder 3"/>
          <p:cNvSpPr>
            <a:spLocks noGrp="1"/>
          </p:cNvSpPr>
          <p:nvPr>
            <p:ph type="sldNum" sz="quarter" idx="10"/>
          </p:nvPr>
        </p:nvSpPr>
        <p:spPr/>
        <p:txBody>
          <a:bodyPr/>
          <a:lstStyle/>
          <a:p>
            <a:fld id="{82EF1AF5-F30F-46DB-AC60-9205C78EE632}"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Challenges with respect to court cases</a:t>
            </a:r>
            <a:endParaRPr lang="en-US" dirty="0"/>
          </a:p>
        </p:txBody>
      </p:sp>
      <p:sp>
        <p:nvSpPr>
          <p:cNvPr id="4" name="Slide Number Placeholder 3"/>
          <p:cNvSpPr>
            <a:spLocks noGrp="1"/>
          </p:cNvSpPr>
          <p:nvPr>
            <p:ph type="sldNum" sz="quarter" idx="10"/>
          </p:nvPr>
        </p:nvSpPr>
        <p:spPr/>
        <p:txBody>
          <a:bodyPr/>
          <a:lstStyle/>
          <a:p>
            <a:fld id="{82EF1AF5-F30F-46DB-AC60-9205C78EE632}"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2EF1AF5-F30F-46DB-AC60-9205C78EE632}"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5/24/2011</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B7F9B6-6DF0-44EF-B764-F741D4052E4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5/24/2011</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B7F9B6-6DF0-44EF-B764-F741D4052E4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5/24/2011</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B7F9B6-6DF0-44EF-B764-F741D4052E49}"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5/24/2011</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B7F9B6-6DF0-44EF-B764-F741D4052E49}"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5/24/2011</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B7F9B6-6DF0-44EF-B764-F741D4052E49}"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solidFill>
                  <a:prstClr val="black">
                    <a:tint val="75000"/>
                  </a:prstClr>
                </a:solidFill>
              </a:rPr>
              <a:t>5/24/2011</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B7F9B6-6DF0-44EF-B764-F741D4052E49}"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solidFill>
                  <a:prstClr val="black">
                    <a:tint val="75000"/>
                  </a:prstClr>
                </a:solidFill>
              </a:rPr>
              <a:t>5/24/2011</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B7F9B6-6DF0-44EF-B764-F741D4052E49}"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solidFill>
                  <a:prstClr val="black">
                    <a:tint val="75000"/>
                  </a:prstClr>
                </a:solidFill>
              </a:rPr>
              <a:t>5/24/2011</a:t>
            </a:r>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2B7F9B6-6DF0-44EF-B764-F741D4052E49}"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solidFill>
                  <a:prstClr val="black">
                    <a:tint val="75000"/>
                  </a:prstClr>
                </a:solidFill>
              </a:rPr>
              <a:t>5/24/2011</a:t>
            </a:r>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2B7F9B6-6DF0-44EF-B764-F741D4052E49}"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solidFill>
                  <a:prstClr val="black">
                    <a:tint val="75000"/>
                  </a:prstClr>
                </a:solidFill>
              </a:rPr>
              <a:t>5/24/2011</a:t>
            </a:r>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2B7F9B6-6DF0-44EF-B764-F741D4052E49}"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rPr>
              <a:t>5/24/2011</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B7F9B6-6DF0-44EF-B764-F741D4052E49}"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5/24/2011</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B7F9B6-6DF0-44EF-B764-F741D4052E49}"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rPr>
              <a:t>5/24/2011</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B7F9B6-6DF0-44EF-B764-F741D4052E49}"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5/24/2011</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B7F9B6-6DF0-44EF-B764-F741D4052E49}"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5/24/2011</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B7F9B6-6DF0-44EF-B764-F741D4052E49}"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5/24/2011</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B7F9B6-6DF0-44EF-B764-F741D4052E49}"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5/24/2011</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B7F9B6-6DF0-44EF-B764-F741D4052E49}"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solidFill>
                  <a:prstClr val="black">
                    <a:tint val="75000"/>
                  </a:prstClr>
                </a:solidFill>
              </a:rPr>
              <a:t>5/24/2011</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B7F9B6-6DF0-44EF-B764-F741D4052E49}"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solidFill>
                  <a:prstClr val="black">
                    <a:tint val="75000"/>
                  </a:prstClr>
                </a:solidFill>
              </a:rPr>
              <a:t>5/24/2011</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B7F9B6-6DF0-44EF-B764-F741D4052E49}"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solidFill>
                  <a:prstClr val="black">
                    <a:tint val="75000"/>
                  </a:prstClr>
                </a:solidFill>
              </a:rPr>
              <a:t>5/24/2011</a:t>
            </a:r>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2B7F9B6-6DF0-44EF-B764-F741D4052E49}"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solidFill>
                  <a:prstClr val="black">
                    <a:tint val="75000"/>
                  </a:prstClr>
                </a:solidFill>
              </a:rPr>
              <a:t>5/24/2011</a:t>
            </a:r>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2B7F9B6-6DF0-44EF-B764-F741D4052E49}"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solidFill>
                  <a:prstClr val="black">
                    <a:tint val="75000"/>
                  </a:prstClr>
                </a:solidFill>
              </a:rPr>
              <a:t>5/24/2011</a:t>
            </a:r>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2B7F9B6-6DF0-44EF-B764-F741D4052E49}"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5/24/2011</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B7F9B6-6DF0-44EF-B764-F741D4052E49}"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rPr>
              <a:t>5/24/2011</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B7F9B6-6DF0-44EF-B764-F741D4052E49}"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rPr>
              <a:t>5/24/2011</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B7F9B6-6DF0-44EF-B764-F741D4052E49}"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5/24/2011</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B7F9B6-6DF0-44EF-B764-F741D4052E49}"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5/24/2011</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B7F9B6-6DF0-44EF-B764-F741D4052E49}"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5/24/2011</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B7F9B6-6DF0-44EF-B764-F741D4052E4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5/24/2011</a:t>
            </a:r>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B7F9B6-6DF0-44EF-B764-F741D4052E4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5/24/2011</a:t>
            </a:r>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B7F9B6-6DF0-44EF-B764-F741D4052E4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5/24/2011</a:t>
            </a:r>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B7F9B6-6DF0-44EF-B764-F741D4052E4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5/24/2011</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B7F9B6-6DF0-44EF-B764-F741D4052E4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5/24/2011</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B7F9B6-6DF0-44EF-B764-F741D4052E4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5000">
              <a:schemeClr val="accent1">
                <a:tint val="66000"/>
                <a:satMod val="160000"/>
              </a:schemeClr>
            </a:gs>
            <a:gs pos="33000">
              <a:schemeClr val="bg1"/>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5/24/2011</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B7F9B6-6DF0-44EF-B764-F741D4052E4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5000">
              <a:schemeClr val="accent1">
                <a:tint val="66000"/>
                <a:satMod val="160000"/>
              </a:schemeClr>
            </a:gs>
            <a:gs pos="33000">
              <a:schemeClr val="bg1"/>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solidFill>
                  <a:prstClr val="black">
                    <a:tint val="75000"/>
                  </a:prstClr>
                </a:solidFill>
              </a:rPr>
              <a:t>5/24/2011</a:t>
            </a:r>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B7F9B6-6DF0-44EF-B764-F741D4052E49}"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5000">
              <a:schemeClr val="accent1">
                <a:tint val="66000"/>
                <a:satMod val="160000"/>
              </a:schemeClr>
            </a:gs>
            <a:gs pos="33000">
              <a:schemeClr val="bg1"/>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solidFill>
                  <a:prstClr val="black">
                    <a:tint val="75000"/>
                  </a:prstClr>
                </a:solidFill>
              </a:rPr>
              <a:t>5/24/2011</a:t>
            </a:r>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B7F9B6-6DF0-44EF-B764-F741D4052E49}"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15000">
              <a:schemeClr val="accent1">
                <a:tint val="66000"/>
                <a:satMod val="160000"/>
              </a:schemeClr>
            </a:gs>
            <a:gs pos="79000">
              <a:schemeClr val="bg1"/>
            </a:gs>
          </a:gsLst>
          <a:lin ang="5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7772400" cy="2381251"/>
          </a:xfrm>
        </p:spPr>
        <p:txBody>
          <a:bodyPr>
            <a:normAutofit/>
          </a:bodyPr>
          <a:lstStyle/>
          <a:p>
            <a:pPr algn="just"/>
            <a:r>
              <a:rPr lang="en-US" sz="3200" u="sng" dirty="0" smtClean="0">
                <a:latin typeface="Book Antiqua" pitchFamily="18" charset="0"/>
              </a:rPr>
              <a:t>Bio-REGNET</a:t>
            </a:r>
            <a:r>
              <a:rPr lang="en-US" sz="3200" dirty="0" smtClean="0">
                <a:latin typeface="Book Antiqua" pitchFamily="18" charset="0"/>
              </a:rPr>
              <a:t/>
            </a:r>
            <a:br>
              <a:rPr lang="en-US" sz="3200" dirty="0" smtClean="0">
                <a:latin typeface="Book Antiqua" pitchFamily="18" charset="0"/>
              </a:rPr>
            </a:br>
            <a:r>
              <a:rPr lang="en-US" sz="3200" dirty="0" smtClean="0">
                <a:latin typeface="Book Antiqua" pitchFamily="18" charset="0"/>
              </a:rPr>
              <a:t>An </a:t>
            </a:r>
            <a:r>
              <a:rPr lang="en-US" sz="3200" dirty="0">
                <a:latin typeface="Book Antiqua" pitchFamily="18" charset="0"/>
              </a:rPr>
              <a:t>Ontology to Integrate Multiple Information Domains in the Patent System</a:t>
            </a:r>
          </a:p>
        </p:txBody>
      </p:sp>
      <p:sp>
        <p:nvSpPr>
          <p:cNvPr id="3" name="Subtitle 2"/>
          <p:cNvSpPr>
            <a:spLocks noGrp="1"/>
          </p:cNvSpPr>
          <p:nvPr>
            <p:ph type="subTitle" idx="1"/>
          </p:nvPr>
        </p:nvSpPr>
        <p:spPr>
          <a:xfrm>
            <a:off x="914400" y="3048000"/>
            <a:ext cx="6400800" cy="2895600"/>
          </a:xfrm>
        </p:spPr>
        <p:txBody>
          <a:bodyPr>
            <a:normAutofit fontScale="85000" lnSpcReduction="20000"/>
          </a:bodyPr>
          <a:lstStyle/>
          <a:p>
            <a:pPr algn="just"/>
            <a:r>
              <a:rPr lang="en-US" dirty="0" smtClean="0"/>
              <a:t>Siddharth Taduri</a:t>
            </a:r>
          </a:p>
          <a:p>
            <a:pPr algn="just"/>
            <a:r>
              <a:rPr lang="en-US" dirty="0" smtClean="0"/>
              <a:t>Hang Yu</a:t>
            </a:r>
          </a:p>
          <a:p>
            <a:pPr algn="just"/>
            <a:r>
              <a:rPr lang="en-US" dirty="0" smtClean="0"/>
              <a:t>Gloria T. Lau</a:t>
            </a:r>
          </a:p>
          <a:p>
            <a:pPr algn="just"/>
            <a:r>
              <a:rPr lang="en-US" dirty="0" smtClean="0"/>
              <a:t>Kincho H. Law</a:t>
            </a:r>
          </a:p>
          <a:p>
            <a:pPr algn="just"/>
            <a:r>
              <a:rPr lang="en-US" dirty="0" smtClean="0"/>
              <a:t>Jay P. Kesan</a:t>
            </a:r>
          </a:p>
          <a:p>
            <a:pPr algn="just"/>
            <a:endParaRPr lang="en-US" dirty="0" smtClean="0"/>
          </a:p>
          <a:p>
            <a:pPr algn="just"/>
            <a:r>
              <a:rPr lang="en-US" dirty="0" smtClean="0"/>
              <a:t>05/24/2011</a:t>
            </a:r>
            <a:endParaRPr lang="en-US" dirty="0"/>
          </a:p>
          <a:p>
            <a:pPr algn="just"/>
            <a:endParaRPr lang="en-US" dirty="0"/>
          </a:p>
        </p:txBody>
      </p:sp>
      <p:pic>
        <p:nvPicPr>
          <p:cNvPr id="4" name="Picture 35" descr="logo2"/>
          <p:cNvPicPr>
            <a:picLocks noChangeAspect="1" noChangeArrowheads="1"/>
          </p:cNvPicPr>
          <p:nvPr/>
        </p:nvPicPr>
        <p:blipFill>
          <a:blip r:embed="rId2" cstate="print"/>
          <a:srcRect/>
          <a:stretch>
            <a:fillRect/>
          </a:stretch>
        </p:blipFill>
        <p:spPr bwMode="auto">
          <a:xfrm>
            <a:off x="4038600" y="5410200"/>
            <a:ext cx="1171575" cy="1171575"/>
          </a:xfrm>
          <a:prstGeom prst="rect">
            <a:avLst/>
          </a:prstGeom>
          <a:noFill/>
        </p:spPr>
      </p:pic>
      <p:sp>
        <p:nvSpPr>
          <p:cNvPr id="5" name="Date Placeholder 4"/>
          <p:cNvSpPr>
            <a:spLocks noGrp="1"/>
          </p:cNvSpPr>
          <p:nvPr>
            <p:ph type="dt" sz="half" idx="10"/>
          </p:nvPr>
        </p:nvSpPr>
        <p:spPr/>
        <p:txBody>
          <a:bodyPr/>
          <a:lstStyle/>
          <a:p>
            <a:r>
              <a:rPr lang="en-US" smtClean="0"/>
              <a:t>5/24/2011</a:t>
            </a:r>
            <a:endParaRPr lang="en-US"/>
          </a:p>
        </p:txBody>
      </p:sp>
      <p:sp>
        <p:nvSpPr>
          <p:cNvPr id="6" name="Slide Number Placeholder 5"/>
          <p:cNvSpPr>
            <a:spLocks noGrp="1"/>
          </p:cNvSpPr>
          <p:nvPr>
            <p:ph type="sldNum" sz="quarter" idx="12"/>
          </p:nvPr>
        </p:nvSpPr>
        <p:spPr/>
        <p:txBody>
          <a:bodyPr/>
          <a:lstStyle/>
          <a:p>
            <a:fld id="{02B7F9B6-6DF0-44EF-B764-F741D4052E49}" type="slidenum">
              <a:rPr lang="en-US" smtClean="0"/>
              <a:pPr/>
              <a:t>1</a:t>
            </a:fld>
            <a:endParaRPr lang="en-US"/>
          </a:p>
        </p:txBody>
      </p:sp>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15000">
              <a:schemeClr val="accent1">
                <a:tint val="66000"/>
                <a:satMod val="160000"/>
              </a:schemeClr>
            </a:gs>
            <a:gs pos="20000">
              <a:schemeClr val="bg1"/>
            </a:gs>
          </a:gsLst>
          <a:lin ang="5400000" scaled="0"/>
          <a:tileRect/>
        </a:gradFill>
        <a:effectLst/>
      </p:bgPr>
    </p:bg>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3" cstate="print"/>
          <a:srcRect/>
          <a:stretch>
            <a:fillRect/>
          </a:stretch>
        </p:blipFill>
        <p:spPr bwMode="auto">
          <a:xfrm>
            <a:off x="609600" y="1219200"/>
            <a:ext cx="3048000" cy="4724400"/>
          </a:xfrm>
          <a:prstGeom prst="rect">
            <a:avLst/>
          </a:prstGeom>
          <a:noFill/>
          <a:ln w="9525">
            <a:noFill/>
            <a:miter lim="800000"/>
            <a:headEnd/>
            <a:tailEnd/>
          </a:ln>
          <a:effectLst>
            <a:outerShdw blurRad="50800" dist="38100" dir="8100000" algn="tr" rotWithShape="0">
              <a:prstClr val="black">
                <a:alpha val="40000"/>
              </a:prstClr>
            </a:outerShdw>
          </a:effectLst>
        </p:spPr>
      </p:pic>
      <p:sp>
        <p:nvSpPr>
          <p:cNvPr id="3" name="TextBox 2"/>
          <p:cNvSpPr txBox="1"/>
          <p:nvPr/>
        </p:nvSpPr>
        <p:spPr>
          <a:xfrm>
            <a:off x="4191000" y="1295400"/>
            <a:ext cx="4648200" cy="3970318"/>
          </a:xfrm>
          <a:prstGeom prst="rect">
            <a:avLst/>
          </a:prstGeom>
          <a:noFill/>
        </p:spPr>
        <p:txBody>
          <a:bodyPr wrap="square" rtlCol="0">
            <a:spAutoFit/>
          </a:bodyPr>
          <a:lstStyle/>
          <a:p>
            <a:pPr lvl="0" algn="just">
              <a:buFont typeface="Wingdings" pitchFamily="2" charset="2"/>
              <a:buChar char="Ø"/>
            </a:pPr>
            <a:r>
              <a:rPr lang="en-US" dirty="0" smtClean="0">
                <a:latin typeface="Lucida Sans Unicode" pitchFamily="34" charset="0"/>
                <a:cs typeface="Lucida Sans Unicode" pitchFamily="34" charset="0"/>
              </a:rPr>
              <a:t> Documents are available in HTML Format and easier to parse</a:t>
            </a:r>
          </a:p>
          <a:p>
            <a:pPr lvl="0" algn="just">
              <a:buFont typeface="Wingdings" pitchFamily="2" charset="2"/>
              <a:buChar char="Ø"/>
            </a:pPr>
            <a:endParaRPr lang="en-US" dirty="0" smtClean="0">
              <a:latin typeface="Lucida Sans Unicode" pitchFamily="34" charset="0"/>
              <a:cs typeface="Lucida Sans Unicode" pitchFamily="34" charset="0"/>
            </a:endParaRPr>
          </a:p>
          <a:p>
            <a:pPr lvl="0" algn="just">
              <a:buFont typeface="Wingdings" pitchFamily="2" charset="2"/>
              <a:buChar char="Ø"/>
            </a:pPr>
            <a:r>
              <a:rPr lang="en-US" dirty="0" smtClean="0">
                <a:latin typeface="Lucida Sans Unicode" pitchFamily="34" charset="0"/>
                <a:cs typeface="Lucida Sans Unicode" pitchFamily="34" charset="0"/>
              </a:rPr>
              <a:t> Although – Currently over </a:t>
            </a:r>
            <a:r>
              <a:rPr lang="en-US" dirty="0">
                <a:latin typeface="Lucida Sans Unicode" pitchFamily="34" charset="0"/>
                <a:cs typeface="Lucida Sans Unicode" pitchFamily="34" charset="0"/>
              </a:rPr>
              <a:t>7 million U.S. </a:t>
            </a:r>
            <a:r>
              <a:rPr lang="en-US" dirty="0" smtClean="0">
                <a:latin typeface="Lucida Sans Unicode" pitchFamily="34" charset="0"/>
                <a:cs typeface="Lucida Sans Unicode" pitchFamily="34" charset="0"/>
              </a:rPr>
              <a:t>patents</a:t>
            </a:r>
          </a:p>
          <a:p>
            <a:pPr lvl="0" algn="just">
              <a:buFont typeface="Wingdings" pitchFamily="2" charset="2"/>
              <a:buChar char="Ø"/>
            </a:pPr>
            <a:endParaRPr lang="en-US" dirty="0" smtClean="0">
              <a:latin typeface="Lucida Sans Unicode" pitchFamily="34" charset="0"/>
              <a:cs typeface="Lucida Sans Unicode" pitchFamily="34" charset="0"/>
            </a:endParaRPr>
          </a:p>
          <a:p>
            <a:pPr lvl="0" algn="just">
              <a:buFont typeface="Wingdings" pitchFamily="2" charset="2"/>
              <a:buChar char="Ø"/>
            </a:pPr>
            <a:r>
              <a:rPr lang="en-US" dirty="0">
                <a:latin typeface="Lucida Sans Unicode" pitchFamily="34" charset="0"/>
                <a:cs typeface="Lucida Sans Unicode" pitchFamily="34" charset="0"/>
              </a:rPr>
              <a:t> </a:t>
            </a:r>
            <a:r>
              <a:rPr lang="en-US" dirty="0" smtClean="0">
                <a:latin typeface="Lucida Sans Unicode" pitchFamily="34" charset="0"/>
                <a:cs typeface="Lucida Sans Unicode" pitchFamily="34" charset="0"/>
              </a:rPr>
              <a:t>In 2009 alone, </a:t>
            </a:r>
            <a:r>
              <a:rPr lang="en-US" dirty="0">
                <a:latin typeface="Lucida Sans Unicode" pitchFamily="34" charset="0"/>
                <a:cs typeface="Lucida Sans Unicode" pitchFamily="34" charset="0"/>
              </a:rPr>
              <a:t>485,312 patent applications were </a:t>
            </a:r>
            <a:r>
              <a:rPr lang="en-US" dirty="0" smtClean="0">
                <a:latin typeface="Lucida Sans Unicode" pitchFamily="34" charset="0"/>
                <a:cs typeface="Lucida Sans Unicode" pitchFamily="34" charset="0"/>
              </a:rPr>
              <a:t>filed</a:t>
            </a:r>
            <a:endParaRPr lang="en-US" dirty="0">
              <a:latin typeface="Lucida Sans Unicode" pitchFamily="34" charset="0"/>
              <a:cs typeface="Lucida Sans Unicode" pitchFamily="34" charset="0"/>
            </a:endParaRPr>
          </a:p>
          <a:p>
            <a:pPr lvl="0" algn="just">
              <a:buFont typeface="Wingdings" pitchFamily="2" charset="2"/>
              <a:buChar char="Ø"/>
            </a:pPr>
            <a:endParaRPr lang="en-US" dirty="0" smtClean="0">
              <a:latin typeface="Lucida Sans Unicode" pitchFamily="34" charset="0"/>
              <a:cs typeface="Lucida Sans Unicode" pitchFamily="34" charset="0"/>
            </a:endParaRPr>
          </a:p>
          <a:p>
            <a:pPr lvl="0" algn="just">
              <a:buFont typeface="Wingdings" pitchFamily="2" charset="2"/>
              <a:buChar char="Ø"/>
            </a:pPr>
            <a:r>
              <a:rPr lang="en-US" dirty="0">
                <a:latin typeface="Lucida Sans Unicode" pitchFamily="34" charset="0"/>
                <a:cs typeface="Lucida Sans Unicode" pitchFamily="34" charset="0"/>
              </a:rPr>
              <a:t> </a:t>
            </a:r>
            <a:r>
              <a:rPr lang="en-US" dirty="0" smtClean="0">
                <a:latin typeface="Lucida Sans Unicode" pitchFamily="34" charset="0"/>
                <a:cs typeface="Lucida Sans Unicode" pitchFamily="34" charset="0"/>
              </a:rPr>
              <a:t>Information is contained in various sections of the documents; a full-text search alone is not sufficient – other </a:t>
            </a:r>
            <a:r>
              <a:rPr lang="en-US" dirty="0" smtClean="0">
                <a:latin typeface="Lucida Sans Unicode" pitchFamily="34" charset="0"/>
                <a:cs typeface="Lucida Sans Unicode" pitchFamily="34" charset="0"/>
              </a:rPr>
              <a:t>fields such </a:t>
            </a:r>
            <a:r>
              <a:rPr lang="en-US" dirty="0" smtClean="0">
                <a:latin typeface="Lucida Sans Unicode" pitchFamily="34" charset="0"/>
                <a:cs typeface="Lucida Sans Unicode" pitchFamily="34" charset="0"/>
              </a:rPr>
              <a:t>as classification, citations etc. need to be considered</a:t>
            </a:r>
          </a:p>
        </p:txBody>
      </p:sp>
      <p:sp>
        <p:nvSpPr>
          <p:cNvPr id="4" name="TextBox 3"/>
          <p:cNvSpPr txBox="1"/>
          <p:nvPr/>
        </p:nvSpPr>
        <p:spPr>
          <a:xfrm>
            <a:off x="479098" y="253425"/>
            <a:ext cx="3940502" cy="584775"/>
          </a:xfrm>
          <a:prstGeom prst="rect">
            <a:avLst/>
          </a:prstGeom>
          <a:noFill/>
        </p:spPr>
        <p:txBody>
          <a:bodyPr wrap="none" rtlCol="0">
            <a:spAutoFit/>
          </a:bodyPr>
          <a:lstStyle/>
          <a:p>
            <a:r>
              <a:rPr lang="en-US" sz="3200" dirty="0" smtClean="0">
                <a:latin typeface="Book Antiqua" pitchFamily="18" charset="0"/>
              </a:rPr>
              <a:t>Challenges – Patents</a:t>
            </a:r>
          </a:p>
        </p:txBody>
      </p:sp>
      <p:sp>
        <p:nvSpPr>
          <p:cNvPr id="5" name="Date Placeholder 4"/>
          <p:cNvSpPr>
            <a:spLocks noGrp="1"/>
          </p:cNvSpPr>
          <p:nvPr>
            <p:ph type="dt" sz="half" idx="10"/>
          </p:nvPr>
        </p:nvSpPr>
        <p:spPr/>
        <p:txBody>
          <a:bodyPr/>
          <a:lstStyle/>
          <a:p>
            <a:r>
              <a:rPr lang="en-US" smtClean="0"/>
              <a:t>5/24/2011</a:t>
            </a:r>
            <a:endParaRPr lang="en-US"/>
          </a:p>
        </p:txBody>
      </p:sp>
      <p:sp>
        <p:nvSpPr>
          <p:cNvPr id="6" name="Slide Number Placeholder 5"/>
          <p:cNvSpPr>
            <a:spLocks noGrp="1"/>
          </p:cNvSpPr>
          <p:nvPr>
            <p:ph type="sldNum" sz="quarter" idx="12"/>
          </p:nvPr>
        </p:nvSpPr>
        <p:spPr/>
        <p:txBody>
          <a:bodyPr/>
          <a:lstStyle/>
          <a:p>
            <a:fld id="{02B7F9B6-6DF0-44EF-B764-F741D4052E49}" type="slidenum">
              <a:rPr lang="en-US" smtClean="0"/>
              <a:pPr/>
              <a:t>10</a:t>
            </a:fld>
            <a:endParaRPr lang="en-US"/>
          </a:p>
        </p:txBody>
      </p:sp>
    </p:spTree>
  </p:cSld>
  <p:clrMapOvr>
    <a:masterClrMapping/>
  </p:clrMapOvr>
  <p:transition>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15000">
              <a:schemeClr val="accent1">
                <a:tint val="66000"/>
                <a:satMod val="160000"/>
              </a:schemeClr>
            </a:gs>
            <a:gs pos="20000">
              <a:schemeClr val="bg1"/>
            </a:gs>
          </a:gsLst>
          <a:lin ang="5400000" scaled="0"/>
          <a:tileRect/>
        </a:gradFill>
        <a:effectLst/>
      </p:bgPr>
    </p:bg>
    <p:spTree>
      <p:nvGrpSpPr>
        <p:cNvPr id="1" name=""/>
        <p:cNvGrpSpPr/>
        <p:nvPr/>
      </p:nvGrpSpPr>
      <p:grpSpPr>
        <a:xfrm>
          <a:off x="0" y="0"/>
          <a:ext cx="0" cy="0"/>
          <a:chOff x="0" y="0"/>
          <a:chExt cx="0" cy="0"/>
        </a:xfrm>
      </p:grpSpPr>
      <p:sp>
        <p:nvSpPr>
          <p:cNvPr id="2" name="TextBox 1"/>
          <p:cNvSpPr txBox="1"/>
          <p:nvPr/>
        </p:nvSpPr>
        <p:spPr>
          <a:xfrm>
            <a:off x="412860" y="253425"/>
            <a:ext cx="4387740" cy="584775"/>
          </a:xfrm>
          <a:prstGeom prst="rect">
            <a:avLst/>
          </a:prstGeom>
          <a:noFill/>
        </p:spPr>
        <p:txBody>
          <a:bodyPr wrap="none" rtlCol="0">
            <a:spAutoFit/>
          </a:bodyPr>
          <a:lstStyle/>
          <a:p>
            <a:r>
              <a:rPr lang="en-US" sz="3200" dirty="0" smtClean="0">
                <a:latin typeface="Book Antiqua" pitchFamily="18" charset="0"/>
              </a:rPr>
              <a:t>Challenges – Summary</a:t>
            </a:r>
          </a:p>
        </p:txBody>
      </p:sp>
      <p:sp>
        <p:nvSpPr>
          <p:cNvPr id="4" name="TextBox 3"/>
          <p:cNvSpPr txBox="1"/>
          <p:nvPr/>
        </p:nvSpPr>
        <p:spPr>
          <a:xfrm>
            <a:off x="762000" y="1488281"/>
            <a:ext cx="7391400" cy="3693319"/>
          </a:xfrm>
          <a:prstGeom prst="rect">
            <a:avLst/>
          </a:prstGeom>
          <a:noFill/>
        </p:spPr>
        <p:txBody>
          <a:bodyPr wrap="square" rtlCol="0">
            <a:spAutoFit/>
          </a:bodyPr>
          <a:lstStyle/>
          <a:p>
            <a:pPr lvl="0" algn="just">
              <a:buFont typeface="Wingdings" pitchFamily="2" charset="2"/>
              <a:buChar char="Ø"/>
            </a:pPr>
            <a:r>
              <a:rPr lang="en-US" dirty="0" smtClean="0">
                <a:latin typeface="Lucida Sans Unicode" pitchFamily="34" charset="0"/>
                <a:cs typeface="Lucida Sans Unicode" pitchFamily="34" charset="0"/>
              </a:rPr>
              <a:t> Documents vary from semi-structured to completely unstructured</a:t>
            </a:r>
          </a:p>
          <a:p>
            <a:pPr lvl="0" algn="just">
              <a:buFont typeface="Wingdings" pitchFamily="2" charset="2"/>
              <a:buChar char="Ø"/>
            </a:pPr>
            <a:endParaRPr lang="en-US" dirty="0" smtClean="0">
              <a:latin typeface="Lucida Sans Unicode" pitchFamily="34" charset="0"/>
              <a:cs typeface="Lucida Sans Unicode" pitchFamily="34" charset="0"/>
            </a:endParaRPr>
          </a:p>
          <a:p>
            <a:pPr lvl="0" algn="just">
              <a:buFont typeface="Wingdings" pitchFamily="2" charset="2"/>
              <a:buChar char="Ø"/>
            </a:pPr>
            <a:r>
              <a:rPr lang="en-US" dirty="0" smtClean="0">
                <a:latin typeface="Lucida Sans Unicode" pitchFamily="34" charset="0"/>
                <a:cs typeface="Lucida Sans Unicode" pitchFamily="34" charset="0"/>
              </a:rPr>
              <a:t> Documents such as file-wrappers and court cases are available as image files</a:t>
            </a:r>
          </a:p>
          <a:p>
            <a:pPr lvl="0" algn="just">
              <a:buFont typeface="Wingdings" pitchFamily="2" charset="2"/>
              <a:buChar char="Ø"/>
            </a:pPr>
            <a:endParaRPr lang="en-US" dirty="0" smtClean="0">
              <a:latin typeface="Lucida Sans Unicode" pitchFamily="34" charset="0"/>
              <a:cs typeface="Lucida Sans Unicode" pitchFamily="34" charset="0"/>
            </a:endParaRPr>
          </a:p>
          <a:p>
            <a:pPr lvl="0" algn="just">
              <a:buFont typeface="Wingdings" pitchFamily="2" charset="2"/>
              <a:buChar char="Ø"/>
            </a:pPr>
            <a:r>
              <a:rPr lang="en-US" dirty="0" smtClean="0">
                <a:latin typeface="Lucida Sans Unicode" pitchFamily="34" charset="0"/>
                <a:cs typeface="Lucida Sans Unicode" pitchFamily="34" charset="0"/>
              </a:rPr>
              <a:t> Corpus includes a large amount of information that cannot be manually parsed (PubMed contains around 20 million citations)</a:t>
            </a:r>
          </a:p>
          <a:p>
            <a:pPr lvl="0" algn="just">
              <a:buFont typeface="Wingdings" pitchFamily="2" charset="2"/>
              <a:buChar char="Ø"/>
            </a:pPr>
            <a:endParaRPr lang="en-US" dirty="0" smtClean="0">
              <a:latin typeface="Lucida Sans Unicode" pitchFamily="34" charset="0"/>
              <a:cs typeface="Lucida Sans Unicode" pitchFamily="34" charset="0"/>
            </a:endParaRPr>
          </a:p>
          <a:p>
            <a:pPr lvl="0" algn="just">
              <a:buFont typeface="Wingdings" pitchFamily="2" charset="2"/>
              <a:buChar char="Ø"/>
            </a:pPr>
            <a:r>
              <a:rPr lang="en-US" dirty="0" smtClean="0">
                <a:latin typeface="Lucida Sans Unicode" pitchFamily="34" charset="0"/>
                <a:cs typeface="Lucida Sans Unicode" pitchFamily="34" charset="0"/>
              </a:rPr>
              <a:t> Additionally, the diversity is not only with information, but also with user expectations – How can a system cater to the subtle differences in user’s expectations for almost similar queries?</a:t>
            </a:r>
          </a:p>
        </p:txBody>
      </p:sp>
      <p:sp>
        <p:nvSpPr>
          <p:cNvPr id="5" name="Date Placeholder 4"/>
          <p:cNvSpPr>
            <a:spLocks noGrp="1"/>
          </p:cNvSpPr>
          <p:nvPr>
            <p:ph type="dt" sz="half" idx="10"/>
          </p:nvPr>
        </p:nvSpPr>
        <p:spPr/>
        <p:txBody>
          <a:bodyPr/>
          <a:lstStyle/>
          <a:p>
            <a:r>
              <a:rPr lang="en-US" smtClean="0"/>
              <a:t>5/24/2011</a:t>
            </a:r>
            <a:endParaRPr lang="en-US"/>
          </a:p>
        </p:txBody>
      </p:sp>
      <p:sp>
        <p:nvSpPr>
          <p:cNvPr id="6" name="Slide Number Placeholder 5"/>
          <p:cNvSpPr>
            <a:spLocks noGrp="1"/>
          </p:cNvSpPr>
          <p:nvPr>
            <p:ph type="sldNum" sz="quarter" idx="12"/>
          </p:nvPr>
        </p:nvSpPr>
        <p:spPr/>
        <p:txBody>
          <a:bodyPr/>
          <a:lstStyle/>
          <a:p>
            <a:fld id="{02B7F9B6-6DF0-44EF-B764-F741D4052E49}" type="slidenum">
              <a:rPr lang="en-US" smtClean="0"/>
              <a:pPr/>
              <a:t>11</a:t>
            </a:fld>
            <a:endParaRPr lang="en-US"/>
          </a:p>
        </p:txBody>
      </p:sp>
    </p:spTree>
  </p:cSld>
  <p:clrMapOvr>
    <a:masterClrMapping/>
  </p:clrMapOvr>
  <p:transition>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15000">
              <a:schemeClr val="accent1">
                <a:tint val="66000"/>
                <a:satMod val="160000"/>
              </a:schemeClr>
            </a:gs>
            <a:gs pos="20000">
              <a:schemeClr val="bg1"/>
            </a:gs>
          </a:gsLst>
          <a:lin ang="5400000" scaled="0"/>
          <a:tileRect/>
        </a:gradFill>
        <a:effectLst/>
      </p:bgPr>
    </p:bg>
    <p:spTree>
      <p:nvGrpSpPr>
        <p:cNvPr id="1" name=""/>
        <p:cNvGrpSpPr/>
        <p:nvPr/>
      </p:nvGrpSpPr>
      <p:grpSpPr>
        <a:xfrm>
          <a:off x="0" y="0"/>
          <a:ext cx="0" cy="0"/>
          <a:chOff x="0" y="0"/>
          <a:chExt cx="0" cy="0"/>
        </a:xfrm>
      </p:grpSpPr>
      <p:sp>
        <p:nvSpPr>
          <p:cNvPr id="2" name="TextBox 1"/>
          <p:cNvSpPr txBox="1"/>
          <p:nvPr/>
        </p:nvSpPr>
        <p:spPr>
          <a:xfrm>
            <a:off x="533400" y="253425"/>
            <a:ext cx="7772400" cy="584775"/>
          </a:xfrm>
          <a:prstGeom prst="rect">
            <a:avLst/>
          </a:prstGeom>
          <a:noFill/>
        </p:spPr>
        <p:txBody>
          <a:bodyPr wrap="square" rtlCol="0">
            <a:spAutoFit/>
          </a:bodyPr>
          <a:lstStyle/>
          <a:p>
            <a:r>
              <a:rPr lang="en-US" sz="3200" dirty="0" smtClean="0">
                <a:latin typeface="Book Antiqua" pitchFamily="18" charset="0"/>
              </a:rPr>
              <a:t>Cross-Referencing</a:t>
            </a:r>
          </a:p>
        </p:txBody>
      </p:sp>
      <p:grpSp>
        <p:nvGrpSpPr>
          <p:cNvPr id="4" name="Group 3"/>
          <p:cNvGrpSpPr/>
          <p:nvPr/>
        </p:nvGrpSpPr>
        <p:grpSpPr>
          <a:xfrm>
            <a:off x="685800" y="1952030"/>
            <a:ext cx="8001000" cy="4229100"/>
            <a:chOff x="304800" y="1828800"/>
            <a:chExt cx="8382000" cy="3429000"/>
          </a:xfrm>
        </p:grpSpPr>
        <p:grpSp>
          <p:nvGrpSpPr>
            <p:cNvPr id="5" name="Group 4"/>
            <p:cNvGrpSpPr/>
            <p:nvPr/>
          </p:nvGrpSpPr>
          <p:grpSpPr>
            <a:xfrm>
              <a:off x="304800" y="1828800"/>
              <a:ext cx="8382000" cy="3429000"/>
              <a:chOff x="609600" y="1828800"/>
              <a:chExt cx="9144000" cy="3429000"/>
            </a:xfrm>
          </p:grpSpPr>
          <p:sp>
            <p:nvSpPr>
              <p:cNvPr id="14" name="Rectangle 13"/>
              <p:cNvSpPr/>
              <p:nvPr/>
            </p:nvSpPr>
            <p:spPr>
              <a:xfrm>
                <a:off x="3962400" y="2819400"/>
                <a:ext cx="3124200" cy="2438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000" b="1" u="sng" dirty="0" smtClean="0">
                    <a:solidFill>
                      <a:schemeClr val="tx1"/>
                    </a:solidFill>
                  </a:rPr>
                  <a:t>PATENT</a:t>
                </a:r>
              </a:p>
              <a:p>
                <a:pPr algn="ctr"/>
                <a:endParaRPr lang="en-US" sz="1000" b="1" u="sng" dirty="0" smtClean="0">
                  <a:solidFill>
                    <a:schemeClr val="tx1"/>
                  </a:solidFill>
                </a:endParaRPr>
              </a:p>
              <a:p>
                <a:pPr algn="ctr"/>
                <a:r>
                  <a:rPr lang="en-US" sz="1000" b="1" dirty="0" smtClean="0">
                    <a:solidFill>
                      <a:schemeClr val="tx1"/>
                    </a:solidFill>
                  </a:rPr>
                  <a:t>United </a:t>
                </a:r>
                <a:r>
                  <a:rPr lang="en-US" sz="1000" b="1" dirty="0">
                    <a:solidFill>
                      <a:schemeClr val="tx1"/>
                    </a:solidFill>
                  </a:rPr>
                  <a:t>States </a:t>
                </a:r>
                <a:r>
                  <a:rPr lang="en-US" sz="1000" b="1" dirty="0" smtClean="0">
                    <a:solidFill>
                      <a:schemeClr val="tx1"/>
                    </a:solidFill>
                  </a:rPr>
                  <a:t>Patent</a:t>
                </a:r>
                <a:r>
                  <a:rPr lang="en-US" sz="1000" i="1" dirty="0" smtClean="0">
                    <a:solidFill>
                      <a:schemeClr val="tx1"/>
                    </a:solidFill>
                  </a:rPr>
                  <a:t>, 5,955,422</a:t>
                </a:r>
              </a:p>
              <a:p>
                <a:pPr algn="ctr"/>
                <a:r>
                  <a:rPr lang="en-US" sz="1000" b="1" dirty="0" smtClean="0">
                    <a:solidFill>
                      <a:schemeClr val="tx1"/>
                    </a:solidFill>
                  </a:rPr>
                  <a:t>September </a:t>
                </a:r>
                <a:r>
                  <a:rPr lang="en-US" sz="1000" b="1" dirty="0">
                    <a:solidFill>
                      <a:schemeClr val="tx1"/>
                    </a:solidFill>
                  </a:rPr>
                  <a:t>21, </a:t>
                </a:r>
                <a:r>
                  <a:rPr lang="en-US" sz="1000" b="1" dirty="0" smtClean="0">
                    <a:solidFill>
                      <a:schemeClr val="tx1"/>
                    </a:solidFill>
                  </a:rPr>
                  <a:t>1999</a:t>
                </a:r>
              </a:p>
              <a:p>
                <a:pPr algn="ctr"/>
                <a:r>
                  <a:rPr lang="en-US" sz="1000" b="1" dirty="0" smtClean="0">
                    <a:solidFill>
                      <a:schemeClr val="tx1"/>
                    </a:solidFill>
                  </a:rPr>
                  <a:t>Production </a:t>
                </a:r>
                <a:r>
                  <a:rPr lang="en-US" sz="1000" b="1" dirty="0">
                    <a:solidFill>
                      <a:schemeClr val="tx1"/>
                    </a:solidFill>
                  </a:rPr>
                  <a:t>of </a:t>
                </a:r>
                <a:r>
                  <a:rPr lang="en-US" sz="1000" b="1" dirty="0" smtClean="0">
                    <a:solidFill>
                      <a:schemeClr val="tx1"/>
                    </a:solidFill>
                  </a:rPr>
                  <a:t>erthropoietin</a:t>
                </a:r>
              </a:p>
              <a:p>
                <a:pPr algn="just"/>
                <a:r>
                  <a:rPr lang="en-US" sz="1000" dirty="0" smtClean="0">
                    <a:solidFill>
                      <a:schemeClr val="tx1"/>
                    </a:solidFill>
                  </a:rPr>
                  <a:t/>
                </a:r>
                <a:br>
                  <a:rPr lang="en-US" sz="1000" dirty="0" smtClean="0">
                    <a:solidFill>
                      <a:schemeClr val="tx1"/>
                    </a:solidFill>
                  </a:rPr>
                </a:br>
                <a:r>
                  <a:rPr lang="en-US" sz="1000" b="1" dirty="0" smtClean="0">
                    <a:solidFill>
                      <a:schemeClr val="tx1"/>
                    </a:solidFill>
                  </a:rPr>
                  <a:t>Abstract: </a:t>
                </a:r>
                <a:r>
                  <a:rPr lang="en-US" sz="1000" dirty="0" smtClean="0">
                    <a:solidFill>
                      <a:schemeClr val="tx1"/>
                    </a:solidFill>
                  </a:rPr>
                  <a:t>Disclosed are novel </a:t>
                </a:r>
                <a:r>
                  <a:rPr lang="en-US" sz="1000" i="1" dirty="0" smtClean="0">
                    <a:solidFill>
                      <a:schemeClr val="tx1"/>
                    </a:solidFill>
                  </a:rPr>
                  <a:t>polypeptide</a:t>
                </a:r>
                <a:r>
                  <a:rPr lang="en-US" sz="1000" b="1" dirty="0" smtClean="0">
                    <a:solidFill>
                      <a:schemeClr val="tx1"/>
                    </a:solidFill>
                  </a:rPr>
                  <a:t>s</a:t>
                </a:r>
                <a:r>
                  <a:rPr lang="en-US" sz="1000" dirty="0" smtClean="0">
                    <a:solidFill>
                      <a:schemeClr val="tx1"/>
                    </a:solidFill>
                  </a:rPr>
                  <a:t> possessing part or all of the primary structural conformation and one or more of the biological properties of mammalian </a:t>
                </a:r>
                <a:r>
                  <a:rPr lang="en-US" sz="1000" i="1" dirty="0" smtClean="0">
                    <a:solidFill>
                      <a:schemeClr val="tx1"/>
                    </a:solidFill>
                  </a:rPr>
                  <a:t>erythropoietin ("EPO") </a:t>
                </a:r>
                <a:r>
                  <a:rPr lang="en-US" sz="1000" b="1" dirty="0" smtClean="0">
                    <a:solidFill>
                      <a:schemeClr val="tx1"/>
                    </a:solidFill>
                  </a:rPr>
                  <a:t>…</a:t>
                </a:r>
              </a:p>
              <a:p>
                <a:pPr algn="just"/>
                <a:endParaRPr lang="en-US" sz="1000" dirty="0">
                  <a:solidFill>
                    <a:schemeClr val="tx1"/>
                  </a:solidFill>
                </a:endParaRPr>
              </a:p>
              <a:p>
                <a:r>
                  <a:rPr lang="en-US" sz="1000" b="1" dirty="0">
                    <a:solidFill>
                      <a:schemeClr val="tx1"/>
                    </a:solidFill>
                  </a:rPr>
                  <a:t>Inventors</a:t>
                </a:r>
                <a:r>
                  <a:rPr lang="en-US" sz="1000" b="1" dirty="0" smtClean="0">
                    <a:solidFill>
                      <a:schemeClr val="tx1"/>
                    </a:solidFill>
                  </a:rPr>
                  <a:t>: </a:t>
                </a:r>
                <a:r>
                  <a:rPr lang="en-US" sz="1000" dirty="0" smtClean="0">
                    <a:solidFill>
                      <a:schemeClr val="tx1"/>
                    </a:solidFill>
                  </a:rPr>
                  <a:t>Lin</a:t>
                </a:r>
                <a:r>
                  <a:rPr lang="en-US" sz="1000" dirty="0">
                    <a:solidFill>
                      <a:schemeClr val="tx1"/>
                    </a:solidFill>
                  </a:rPr>
                  <a:t>; Fu-</a:t>
                </a:r>
                <a:r>
                  <a:rPr lang="en-US" sz="1000" dirty="0" err="1">
                    <a:solidFill>
                      <a:schemeClr val="tx1"/>
                    </a:solidFill>
                  </a:rPr>
                  <a:t>Kuen</a:t>
                </a:r>
                <a:r>
                  <a:rPr lang="en-US" sz="1000" dirty="0">
                    <a:solidFill>
                      <a:schemeClr val="tx1"/>
                    </a:solidFill>
                  </a:rPr>
                  <a:t> (Thousand Oaks, </a:t>
                </a:r>
                <a:r>
                  <a:rPr lang="en-US" sz="1000" dirty="0" smtClean="0">
                    <a:solidFill>
                      <a:schemeClr val="tx1"/>
                    </a:solidFill>
                  </a:rPr>
                  <a:t>CA)</a:t>
                </a:r>
              </a:p>
              <a:p>
                <a:r>
                  <a:rPr lang="en-US" sz="1000" i="1" dirty="0" smtClean="0">
                    <a:solidFill>
                      <a:schemeClr val="tx1"/>
                    </a:solidFill>
                  </a:rPr>
                  <a:t>Assignee: Kirin-Amgen</a:t>
                </a:r>
                <a:r>
                  <a:rPr lang="en-US" sz="1000" i="1" dirty="0">
                    <a:solidFill>
                      <a:schemeClr val="tx1"/>
                    </a:solidFill>
                  </a:rPr>
                  <a:t>, Inc</a:t>
                </a:r>
                <a:r>
                  <a:rPr lang="en-US" sz="1000" dirty="0">
                    <a:solidFill>
                      <a:schemeClr val="tx1"/>
                    </a:solidFill>
                  </a:rPr>
                  <a:t>. (Thousand Oaks, CA) </a:t>
                </a:r>
                <a:br>
                  <a:rPr lang="en-US" sz="1000" dirty="0">
                    <a:solidFill>
                      <a:schemeClr val="tx1"/>
                    </a:solidFill>
                  </a:rPr>
                </a:br>
                <a:r>
                  <a:rPr lang="en-US" sz="1000" b="1" dirty="0">
                    <a:solidFill>
                      <a:schemeClr val="tx1"/>
                    </a:solidFill>
                  </a:rPr>
                  <a:t>Appl. No</a:t>
                </a:r>
                <a:r>
                  <a:rPr lang="en-US" sz="1000" b="1" dirty="0" smtClean="0">
                    <a:solidFill>
                      <a:schemeClr val="tx1"/>
                    </a:solidFill>
                  </a:rPr>
                  <a:t>.:</a:t>
                </a:r>
                <a:r>
                  <a:rPr lang="en-US" sz="1000" dirty="0" smtClean="0">
                    <a:solidFill>
                      <a:schemeClr val="tx1"/>
                    </a:solidFill>
                  </a:rPr>
                  <a:t> 08/100,197</a:t>
                </a:r>
              </a:p>
              <a:p>
                <a:r>
                  <a:rPr lang="en-US" sz="1000" b="1" dirty="0" smtClean="0">
                    <a:solidFill>
                      <a:schemeClr val="tx1"/>
                    </a:solidFill>
                  </a:rPr>
                  <a:t>Filed: </a:t>
                </a:r>
                <a:r>
                  <a:rPr lang="en-US" sz="1000" dirty="0" smtClean="0">
                    <a:solidFill>
                      <a:schemeClr val="tx1"/>
                    </a:solidFill>
                  </a:rPr>
                  <a:t>August </a:t>
                </a:r>
                <a:r>
                  <a:rPr lang="en-US" sz="1000" dirty="0">
                    <a:solidFill>
                      <a:schemeClr val="tx1"/>
                    </a:solidFill>
                  </a:rPr>
                  <a:t>2, </a:t>
                </a:r>
                <a:r>
                  <a:rPr lang="en-US" sz="1000" dirty="0" smtClean="0">
                    <a:solidFill>
                      <a:schemeClr val="tx1"/>
                    </a:solidFill>
                  </a:rPr>
                  <a:t>1993.</a:t>
                </a:r>
                <a:endParaRPr lang="en-US" sz="1000" dirty="0">
                  <a:solidFill>
                    <a:schemeClr val="tx1"/>
                  </a:solidFill>
                  <a:latin typeface="Arial" pitchFamily="34" charset="0"/>
                  <a:cs typeface="Arial" pitchFamily="34" charset="0"/>
                </a:endParaRPr>
              </a:p>
            </p:txBody>
          </p:sp>
          <p:sp>
            <p:nvSpPr>
              <p:cNvPr id="15" name="Rectangle 14"/>
              <p:cNvSpPr/>
              <p:nvPr/>
            </p:nvSpPr>
            <p:spPr>
              <a:xfrm>
                <a:off x="609600" y="1828800"/>
                <a:ext cx="3276600" cy="2590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000" b="1" u="sng" dirty="0" smtClean="0">
                    <a:solidFill>
                      <a:schemeClr val="tx1"/>
                    </a:solidFill>
                  </a:rPr>
                  <a:t>COURT CASE</a:t>
                </a:r>
              </a:p>
              <a:p>
                <a:pPr algn="ctr"/>
                <a:endParaRPr lang="en-US" sz="1000" b="1" u="sng" dirty="0" smtClean="0">
                  <a:solidFill>
                    <a:schemeClr val="tx1"/>
                  </a:solidFill>
                </a:endParaRPr>
              </a:p>
              <a:p>
                <a:pPr algn="ctr"/>
                <a:r>
                  <a:rPr lang="en-US" sz="1000" b="1" dirty="0" smtClean="0">
                    <a:solidFill>
                      <a:schemeClr val="tx1"/>
                    </a:solidFill>
                  </a:rPr>
                  <a:t>314 </a:t>
                </a:r>
                <a:r>
                  <a:rPr lang="en-US" sz="1000" b="1" dirty="0">
                    <a:solidFill>
                      <a:schemeClr val="tx1"/>
                    </a:solidFill>
                  </a:rPr>
                  <a:t>F.3d 1313 (2003</a:t>
                </a:r>
                <a:r>
                  <a:rPr lang="en-US" sz="1000" b="1" dirty="0" smtClean="0">
                    <a:solidFill>
                      <a:schemeClr val="tx1"/>
                    </a:solidFill>
                  </a:rPr>
                  <a:t>)</a:t>
                </a:r>
              </a:p>
              <a:p>
                <a:pPr algn="just"/>
                <a:r>
                  <a:rPr lang="en-US" sz="1000" i="1" dirty="0" smtClean="0">
                    <a:solidFill>
                      <a:schemeClr val="tx1"/>
                    </a:solidFill>
                  </a:rPr>
                  <a:t>AMGEN</a:t>
                </a:r>
                <a:r>
                  <a:rPr lang="en-US" sz="1000" i="1" dirty="0">
                    <a:solidFill>
                      <a:schemeClr val="tx1"/>
                    </a:solidFill>
                  </a:rPr>
                  <a:t> INC</a:t>
                </a:r>
                <a:r>
                  <a:rPr lang="en-US" sz="1000" b="1" dirty="0">
                    <a:solidFill>
                      <a:schemeClr val="tx1"/>
                    </a:solidFill>
                  </a:rPr>
                  <a:t>.</a:t>
                </a:r>
                <a:r>
                  <a:rPr lang="en-US" sz="1000" dirty="0">
                    <a:solidFill>
                      <a:schemeClr val="tx1"/>
                    </a:solidFill>
                  </a:rPr>
                  <a:t>, Plaintiff-Cross </a:t>
                </a:r>
                <a:r>
                  <a:rPr lang="en-US" sz="1000" dirty="0" smtClean="0">
                    <a:solidFill>
                      <a:schemeClr val="tx1"/>
                    </a:solidFill>
                  </a:rPr>
                  <a:t>Appellant v. HOECHST </a:t>
                </a:r>
                <a:r>
                  <a:rPr lang="en-US" sz="1000" dirty="0">
                    <a:solidFill>
                      <a:schemeClr val="tx1"/>
                    </a:solidFill>
                  </a:rPr>
                  <a:t>MARION ROUSSEL, INC. (now known as Aventis Pharmaceuticals, Inc.) and Transkaryotic Therapies, Inc., Defendants-Appellants</a:t>
                </a:r>
                <a:r>
                  <a:rPr lang="en-US" sz="1000" dirty="0" smtClean="0">
                    <a:solidFill>
                      <a:schemeClr val="tx1"/>
                    </a:solidFill>
                  </a:rPr>
                  <a:t>.</a:t>
                </a:r>
              </a:p>
              <a:p>
                <a:pPr algn="ctr"/>
                <a:r>
                  <a:rPr lang="en-US" sz="1000" dirty="0" smtClean="0">
                    <a:solidFill>
                      <a:schemeClr val="tx1"/>
                    </a:solidFill>
                  </a:rPr>
                  <a:t>…</a:t>
                </a:r>
                <a:endParaRPr lang="en-US" sz="1000" dirty="0">
                  <a:solidFill>
                    <a:schemeClr val="tx1"/>
                  </a:solidFill>
                </a:endParaRPr>
              </a:p>
              <a:p>
                <a:pPr algn="just"/>
                <a:r>
                  <a:rPr lang="en-US" sz="1000" dirty="0" smtClean="0">
                    <a:solidFill>
                      <a:schemeClr val="tx1"/>
                    </a:solidFill>
                  </a:rPr>
                  <a:t>Plaintiff-Cross </a:t>
                </a:r>
                <a:r>
                  <a:rPr lang="en-US" sz="1000" dirty="0">
                    <a:solidFill>
                      <a:schemeClr val="tx1"/>
                    </a:solidFill>
                  </a:rPr>
                  <a:t>Appellant </a:t>
                </a:r>
                <a:r>
                  <a:rPr lang="en-US" sz="1000" i="1" dirty="0">
                    <a:solidFill>
                      <a:schemeClr val="tx1"/>
                    </a:solidFill>
                  </a:rPr>
                  <a:t>Amgen Inc. </a:t>
                </a:r>
                <a:r>
                  <a:rPr lang="en-US" sz="1000" dirty="0" smtClean="0">
                    <a:solidFill>
                      <a:schemeClr val="tx1"/>
                    </a:solidFill>
                  </a:rPr>
                  <a:t>is </a:t>
                </a:r>
                <a:r>
                  <a:rPr lang="en-US" sz="1000" dirty="0">
                    <a:solidFill>
                      <a:schemeClr val="tx1"/>
                    </a:solidFill>
                  </a:rPr>
                  <a:t>the owner of numerous patents directed to the production of </a:t>
                </a:r>
                <a:r>
                  <a:rPr lang="en-US" sz="1000" i="1" dirty="0" smtClean="0">
                    <a:solidFill>
                      <a:schemeClr val="tx1"/>
                    </a:solidFill>
                  </a:rPr>
                  <a:t>erythropoietin ("EPO"), </a:t>
                </a:r>
                <a:r>
                  <a:rPr lang="en-US" sz="1000" dirty="0" smtClean="0">
                    <a:solidFill>
                      <a:schemeClr val="tx1"/>
                    </a:solidFill>
                  </a:rPr>
                  <a:t>…alleging </a:t>
                </a:r>
                <a:r>
                  <a:rPr lang="en-US" sz="1000" dirty="0">
                    <a:solidFill>
                      <a:schemeClr val="tx1"/>
                    </a:solidFill>
                  </a:rPr>
                  <a:t>that TKT's Investigational New Drug Application ("INDA") infringed United States Patent Nos. </a:t>
                </a:r>
                <a:r>
                  <a:rPr lang="en-US" sz="1000" i="1" dirty="0" smtClean="0">
                    <a:solidFill>
                      <a:schemeClr val="tx1"/>
                    </a:solidFill>
                  </a:rPr>
                  <a:t>5,547,933; 5,618,698; </a:t>
                </a:r>
                <a:r>
                  <a:rPr lang="en-US" sz="1000" dirty="0">
                    <a:solidFill>
                      <a:schemeClr val="tx1"/>
                    </a:solidFill>
                  </a:rPr>
                  <a:t>and </a:t>
                </a:r>
                <a:r>
                  <a:rPr lang="en-US" sz="1000" i="1" dirty="0" smtClean="0">
                    <a:solidFill>
                      <a:schemeClr val="tx1"/>
                    </a:solidFill>
                  </a:rPr>
                  <a:t>5,621,080.</a:t>
                </a:r>
                <a:r>
                  <a:rPr lang="en-US" sz="1000" dirty="0" smtClean="0">
                    <a:solidFill>
                      <a:schemeClr val="tx1"/>
                    </a:solidFill>
                  </a:rPr>
                  <a:t> </a:t>
                </a:r>
                <a:r>
                  <a:rPr lang="en-US" sz="1000" dirty="0">
                    <a:solidFill>
                      <a:schemeClr val="tx1"/>
                    </a:solidFill>
                  </a:rPr>
                  <a:t>The complaint was amended in October 1999 to include United States Patent Nos. </a:t>
                </a:r>
                <a:r>
                  <a:rPr lang="en-US" sz="1000" i="1" dirty="0" smtClean="0">
                    <a:solidFill>
                      <a:schemeClr val="tx1"/>
                    </a:solidFill>
                  </a:rPr>
                  <a:t>5,756,349 and 5,955,422, </a:t>
                </a:r>
                <a:r>
                  <a:rPr lang="en-US" sz="1000" dirty="0">
                    <a:solidFill>
                      <a:schemeClr val="tx1"/>
                    </a:solidFill>
                  </a:rPr>
                  <a:t>which issued after suit was filed.</a:t>
                </a:r>
              </a:p>
            </p:txBody>
          </p:sp>
          <p:sp>
            <p:nvSpPr>
              <p:cNvPr id="16" name="Rectangle 15"/>
              <p:cNvSpPr/>
              <p:nvPr/>
            </p:nvSpPr>
            <p:spPr>
              <a:xfrm>
                <a:off x="7162800" y="2590800"/>
                <a:ext cx="2590800" cy="1905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000" b="1" u="sng" dirty="0" smtClean="0">
                    <a:solidFill>
                      <a:schemeClr val="tx1"/>
                    </a:solidFill>
                  </a:rPr>
                  <a:t>FILE WRAPPER</a:t>
                </a:r>
                <a:endParaRPr lang="en-US" sz="1000" b="1" dirty="0" smtClean="0">
                  <a:solidFill>
                    <a:schemeClr val="tx1"/>
                  </a:solidFill>
                </a:endParaRPr>
              </a:p>
              <a:p>
                <a:pPr algn="ctr"/>
                <a:r>
                  <a:rPr lang="en-US" sz="1000" b="1" dirty="0" smtClean="0">
                    <a:solidFill>
                      <a:schemeClr val="tx1"/>
                    </a:solidFill>
                  </a:rPr>
                  <a:t>U.S. Patent 5,955,422</a:t>
                </a:r>
              </a:p>
              <a:p>
                <a:pPr algn="ctr"/>
                <a:r>
                  <a:rPr lang="en-US" sz="1000" dirty="0" smtClean="0">
                    <a:solidFill>
                      <a:schemeClr val="tx1"/>
                    </a:solidFill>
                  </a:rPr>
                  <a:t>…</a:t>
                </a:r>
              </a:p>
              <a:p>
                <a:endParaRPr lang="en-US" sz="1000" dirty="0" smtClean="0">
                  <a:solidFill>
                    <a:schemeClr val="tx1"/>
                  </a:solidFill>
                </a:endParaRPr>
              </a:p>
              <a:p>
                <a:pPr algn="just"/>
                <a:r>
                  <a:rPr lang="en-US" sz="1000" dirty="0" smtClean="0">
                    <a:solidFill>
                      <a:schemeClr val="tx1"/>
                    </a:solidFill>
                  </a:rPr>
                  <a:t>Claims </a:t>
                </a:r>
                <a:r>
                  <a:rPr lang="en-US" sz="1000" dirty="0">
                    <a:solidFill>
                      <a:schemeClr val="tx1"/>
                    </a:solidFill>
                  </a:rPr>
                  <a:t>61-63 are rejected under </a:t>
                </a:r>
                <a:r>
                  <a:rPr lang="en-US" sz="1000" i="1" dirty="0">
                    <a:solidFill>
                      <a:schemeClr val="tx1"/>
                    </a:solidFill>
                  </a:rPr>
                  <a:t>35 U.S.C. § 103</a:t>
                </a:r>
                <a:r>
                  <a:rPr lang="en-US" sz="1000" dirty="0">
                    <a:solidFill>
                      <a:schemeClr val="tx1"/>
                    </a:solidFill>
                  </a:rPr>
                  <a:t> as being unpatentable over any one of </a:t>
                </a:r>
                <a:r>
                  <a:rPr lang="en-US" sz="1000" b="1" dirty="0" smtClean="0">
                    <a:solidFill>
                      <a:schemeClr val="tx1"/>
                    </a:solidFill>
                  </a:rPr>
                  <a:t>Miyake et </a:t>
                </a:r>
                <a:r>
                  <a:rPr lang="en-US" sz="1000" b="1" dirty="0">
                    <a:solidFill>
                      <a:schemeClr val="tx1"/>
                    </a:solidFill>
                  </a:rPr>
                  <a:t>al., 1977 </a:t>
                </a:r>
                <a:r>
                  <a:rPr lang="en-US" sz="1000" dirty="0" smtClean="0">
                    <a:solidFill>
                      <a:schemeClr val="tx1"/>
                    </a:solidFill>
                  </a:rPr>
                  <a:t>(R) </a:t>
                </a:r>
              </a:p>
              <a:p>
                <a:pPr algn="ctr"/>
                <a:r>
                  <a:rPr lang="en-US" sz="1000" dirty="0" smtClean="0">
                    <a:solidFill>
                      <a:schemeClr val="tx1"/>
                    </a:solidFill>
                  </a:rPr>
                  <a:t>…</a:t>
                </a:r>
              </a:p>
              <a:p>
                <a:pPr algn="just"/>
                <a:r>
                  <a:rPr lang="en-US" sz="1000" dirty="0" smtClean="0">
                    <a:solidFill>
                      <a:schemeClr val="tx1"/>
                    </a:solidFill>
                  </a:rPr>
                  <a:t>In </a:t>
                </a:r>
                <a:r>
                  <a:rPr lang="en-US" sz="1000" dirty="0">
                    <a:solidFill>
                      <a:schemeClr val="tx1"/>
                    </a:solidFill>
                  </a:rPr>
                  <a:t>accordance with the provisions of </a:t>
                </a:r>
                <a:r>
                  <a:rPr lang="en-US" sz="1000" i="1" dirty="0">
                    <a:solidFill>
                      <a:schemeClr val="tx1"/>
                    </a:solidFill>
                  </a:rPr>
                  <a:t>37 C.F.R. §</a:t>
                </a:r>
                <a:r>
                  <a:rPr lang="en-US" sz="1000" i="1" dirty="0" smtClean="0">
                    <a:solidFill>
                      <a:schemeClr val="tx1"/>
                    </a:solidFill>
                  </a:rPr>
                  <a:t>1.607</a:t>
                </a:r>
                <a:r>
                  <a:rPr lang="en-US" sz="1000" dirty="0" smtClean="0">
                    <a:solidFill>
                      <a:schemeClr val="tx1"/>
                    </a:solidFill>
                  </a:rPr>
                  <a:t>, the </a:t>
                </a:r>
                <a:r>
                  <a:rPr lang="en-US" sz="1000" dirty="0">
                    <a:solidFill>
                      <a:schemeClr val="tx1"/>
                    </a:solidFill>
                  </a:rPr>
                  <a:t>present continuation is being filed for the purpose </a:t>
                </a:r>
                <a:r>
                  <a:rPr lang="en-US" sz="1000" dirty="0" smtClean="0">
                    <a:solidFill>
                      <a:schemeClr val="tx1"/>
                    </a:solidFill>
                  </a:rPr>
                  <a:t>of</a:t>
                </a:r>
              </a:p>
              <a:p>
                <a:pPr algn="ctr"/>
                <a:r>
                  <a:rPr lang="en-US" sz="1000" dirty="0" smtClean="0">
                    <a:solidFill>
                      <a:schemeClr val="tx1"/>
                    </a:solidFill>
                  </a:rPr>
                  <a:t>…</a:t>
                </a:r>
                <a:endParaRPr lang="en-US" sz="1000" dirty="0">
                  <a:solidFill>
                    <a:schemeClr val="tx1"/>
                  </a:solidFill>
                  <a:latin typeface="Arial" pitchFamily="34" charset="0"/>
                  <a:cs typeface="Arial" pitchFamily="34" charset="0"/>
                </a:endParaRPr>
              </a:p>
            </p:txBody>
          </p:sp>
          <p:sp>
            <p:nvSpPr>
              <p:cNvPr id="17" name="Rectangle 16"/>
              <p:cNvSpPr/>
              <p:nvPr/>
            </p:nvSpPr>
            <p:spPr>
              <a:xfrm>
                <a:off x="3957967" y="2514600"/>
                <a:ext cx="3124200" cy="228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000" b="1" dirty="0" smtClean="0">
                    <a:solidFill>
                      <a:schemeClr val="tx1"/>
                    </a:solidFill>
                    <a:latin typeface="Arial" pitchFamily="34" charset="0"/>
                    <a:cs typeface="Arial" pitchFamily="34" charset="0"/>
                  </a:rPr>
                  <a:t>Publication Database</a:t>
                </a:r>
                <a:endParaRPr lang="en-US" sz="1000" b="1" dirty="0">
                  <a:solidFill>
                    <a:schemeClr val="tx1"/>
                  </a:solidFill>
                  <a:latin typeface="Arial" pitchFamily="34" charset="0"/>
                  <a:cs typeface="Arial" pitchFamily="34" charset="0"/>
                </a:endParaRPr>
              </a:p>
            </p:txBody>
          </p:sp>
          <p:sp>
            <p:nvSpPr>
              <p:cNvPr id="18" name="Rectangle 17"/>
              <p:cNvSpPr/>
              <p:nvPr/>
            </p:nvSpPr>
            <p:spPr>
              <a:xfrm>
                <a:off x="3957967" y="1828800"/>
                <a:ext cx="31242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000" b="1" u="sng" dirty="0">
                    <a:solidFill>
                      <a:schemeClr val="tx1"/>
                    </a:solidFill>
                  </a:rPr>
                  <a:t>REGULATIONS:</a:t>
                </a:r>
              </a:p>
              <a:p>
                <a:pPr algn="ctr"/>
                <a:r>
                  <a:rPr lang="en-US" sz="1000" dirty="0">
                    <a:solidFill>
                      <a:schemeClr val="tx1"/>
                    </a:solidFill>
                  </a:rPr>
                  <a:t>U.S. Code Title 35, C. F. R Title 37,  M. P. E. P. </a:t>
                </a:r>
                <a:r>
                  <a:rPr lang="en-US" sz="1000" dirty="0" smtClean="0">
                    <a:solidFill>
                      <a:schemeClr val="tx1"/>
                    </a:solidFill>
                    <a:latin typeface="Arial" pitchFamily="34" charset="0"/>
                    <a:cs typeface="Arial" pitchFamily="34" charset="0"/>
                  </a:rPr>
                  <a:t>…</a:t>
                </a:r>
                <a:endParaRPr lang="en-US" sz="1000" dirty="0">
                  <a:solidFill>
                    <a:schemeClr val="tx1"/>
                  </a:solidFill>
                  <a:latin typeface="Arial" pitchFamily="34" charset="0"/>
                  <a:cs typeface="Arial" pitchFamily="34" charset="0"/>
                </a:endParaRPr>
              </a:p>
            </p:txBody>
          </p:sp>
        </p:grpSp>
        <p:cxnSp>
          <p:nvCxnSpPr>
            <p:cNvPr id="6" name="Straight Arrow Connector 5"/>
            <p:cNvCxnSpPr/>
            <p:nvPr/>
          </p:nvCxnSpPr>
          <p:spPr>
            <a:xfrm>
              <a:off x="1066800" y="2438400"/>
              <a:ext cx="2438400" cy="2362200"/>
            </a:xfrm>
            <a:prstGeom prst="straightConnector1">
              <a:avLst/>
            </a:prstGeom>
            <a:ln w="25400">
              <a:solidFill>
                <a:srgbClr val="FF0000"/>
              </a:solidFill>
              <a:prstDash val="dash"/>
              <a:headEnd type="arrow"/>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2590800" y="3352800"/>
              <a:ext cx="2514600" cy="838200"/>
            </a:xfrm>
            <a:prstGeom prst="straightConnector1">
              <a:avLst/>
            </a:prstGeom>
            <a:ln w="25400">
              <a:solidFill>
                <a:srgbClr val="FF0000"/>
              </a:solidFill>
              <a:prstDash val="dash"/>
              <a:headEnd type="arrow"/>
              <a:tailEnd type="arrow"/>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304800" y="4648200"/>
              <a:ext cx="29718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000" b="1" u="sng" dirty="0" smtClean="0">
                  <a:solidFill>
                    <a:schemeClr val="tx1"/>
                  </a:solidFill>
                </a:rPr>
                <a:t>BIOPORTAL: DOMAIN KNOWLEDGE</a:t>
              </a:r>
              <a:endParaRPr lang="en-US" sz="1000" b="1" u="sng" dirty="0">
                <a:solidFill>
                  <a:schemeClr val="tx1"/>
                </a:solidFill>
              </a:endParaRPr>
            </a:p>
          </p:txBody>
        </p:sp>
        <p:cxnSp>
          <p:nvCxnSpPr>
            <p:cNvPr id="9" name="Straight Arrow Connector 8"/>
            <p:cNvCxnSpPr/>
            <p:nvPr/>
          </p:nvCxnSpPr>
          <p:spPr>
            <a:xfrm rot="5400000">
              <a:off x="685800" y="4038600"/>
              <a:ext cx="1219200" cy="1588"/>
            </a:xfrm>
            <a:prstGeom prst="straightConnector1">
              <a:avLst/>
            </a:prstGeom>
            <a:ln w="25400">
              <a:solidFill>
                <a:schemeClr val="tx2"/>
              </a:solidFill>
              <a:prstDash val="dash"/>
              <a:headEnd type="arrow"/>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10800000" flipV="1">
              <a:off x="2667000" y="3962400"/>
              <a:ext cx="2743200" cy="685800"/>
            </a:xfrm>
            <a:prstGeom prst="straightConnector1">
              <a:avLst/>
            </a:prstGeom>
            <a:ln w="25400">
              <a:solidFill>
                <a:schemeClr val="tx2"/>
              </a:solidFill>
              <a:prstDash val="dash"/>
              <a:headEnd type="arrow"/>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10800000">
              <a:off x="6248400" y="2133600"/>
              <a:ext cx="2089150" cy="1143000"/>
            </a:xfrm>
            <a:prstGeom prst="straightConnector1">
              <a:avLst/>
            </a:prstGeom>
            <a:ln w="25400">
              <a:solidFill>
                <a:schemeClr val="accent3">
                  <a:lumMod val="50000"/>
                </a:schemeClr>
              </a:solidFill>
              <a:prstDash val="dash"/>
              <a:headEnd type="arrow"/>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16200000" flipV="1">
              <a:off x="6207125" y="2632075"/>
              <a:ext cx="952500" cy="869950"/>
            </a:xfrm>
            <a:prstGeom prst="straightConnector1">
              <a:avLst/>
            </a:prstGeom>
            <a:ln w="25400">
              <a:solidFill>
                <a:schemeClr val="accent3">
                  <a:lumMod val="50000"/>
                </a:schemeClr>
              </a:solidFill>
              <a:prstDash val="dash"/>
              <a:headEnd type="arrow"/>
              <a:tailEnd type="arrow"/>
            </a:ln>
          </p:spPr>
          <p:style>
            <a:lnRef idx="1">
              <a:schemeClr val="accent1"/>
            </a:lnRef>
            <a:fillRef idx="0">
              <a:schemeClr val="accent1"/>
            </a:fillRef>
            <a:effectRef idx="0">
              <a:schemeClr val="accent1"/>
            </a:effectRef>
            <a:fontRef idx="minor">
              <a:schemeClr val="tx1"/>
            </a:fontRef>
          </p:style>
        </p:cxnSp>
        <p:sp>
          <p:nvSpPr>
            <p:cNvPr id="13" name="Arc 12"/>
            <p:cNvSpPr/>
            <p:nvPr/>
          </p:nvSpPr>
          <p:spPr>
            <a:xfrm rot="7560747">
              <a:off x="5784234" y="3552726"/>
              <a:ext cx="2057400" cy="1219200"/>
            </a:xfrm>
            <a:prstGeom prst="arc">
              <a:avLst/>
            </a:prstGeom>
            <a:ln w="25400">
              <a:solidFill>
                <a:schemeClr val="tx1"/>
              </a:solidFill>
              <a:prstDash val="dash"/>
              <a:headEnd type="arrow"/>
              <a:tailEnd type="arrow"/>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p>
          </p:txBody>
        </p:sp>
      </p:grpSp>
      <p:sp>
        <p:nvSpPr>
          <p:cNvPr id="19" name="TextBox 18"/>
          <p:cNvSpPr txBox="1"/>
          <p:nvPr/>
        </p:nvSpPr>
        <p:spPr>
          <a:xfrm>
            <a:off x="533400" y="1459468"/>
            <a:ext cx="7608173" cy="369332"/>
          </a:xfrm>
          <a:prstGeom prst="rect">
            <a:avLst/>
          </a:prstGeom>
          <a:noFill/>
        </p:spPr>
        <p:txBody>
          <a:bodyPr wrap="none" rtlCol="0">
            <a:spAutoFit/>
          </a:bodyPr>
          <a:lstStyle/>
          <a:p>
            <a:r>
              <a:rPr lang="en-US" dirty="0" smtClean="0">
                <a:latin typeface="Lucida Sans" pitchFamily="34" charset="0"/>
              </a:rPr>
              <a:t>Can we take further advantage of the information sources? --</a:t>
            </a:r>
            <a:r>
              <a:rPr lang="en-US" b="1" dirty="0" smtClean="0">
                <a:latin typeface="Lucida Sans" pitchFamily="34" charset="0"/>
              </a:rPr>
              <a:t> YES! </a:t>
            </a:r>
            <a:endParaRPr lang="en-US" b="1" dirty="0">
              <a:latin typeface="Lucida Sans" pitchFamily="34" charset="0"/>
            </a:endParaRPr>
          </a:p>
        </p:txBody>
      </p:sp>
      <p:sp>
        <p:nvSpPr>
          <p:cNvPr id="20" name="Date Placeholder 19"/>
          <p:cNvSpPr>
            <a:spLocks noGrp="1"/>
          </p:cNvSpPr>
          <p:nvPr>
            <p:ph type="dt" sz="half" idx="10"/>
          </p:nvPr>
        </p:nvSpPr>
        <p:spPr/>
        <p:txBody>
          <a:bodyPr/>
          <a:lstStyle/>
          <a:p>
            <a:r>
              <a:rPr lang="en-US" smtClean="0"/>
              <a:t>5/24/2011</a:t>
            </a:r>
            <a:endParaRPr lang="en-US"/>
          </a:p>
        </p:txBody>
      </p:sp>
      <p:sp>
        <p:nvSpPr>
          <p:cNvPr id="21" name="Slide Number Placeholder 20"/>
          <p:cNvSpPr>
            <a:spLocks noGrp="1"/>
          </p:cNvSpPr>
          <p:nvPr>
            <p:ph type="sldNum" sz="quarter" idx="12"/>
          </p:nvPr>
        </p:nvSpPr>
        <p:spPr/>
        <p:txBody>
          <a:bodyPr/>
          <a:lstStyle/>
          <a:p>
            <a:fld id="{02B7F9B6-6DF0-44EF-B764-F741D4052E49}" type="slidenum">
              <a:rPr lang="en-US" smtClean="0"/>
              <a:pPr/>
              <a:t>12</a:t>
            </a:fld>
            <a:endParaRPr lang="en-US"/>
          </a:p>
        </p:txBody>
      </p:sp>
    </p:spTree>
  </p:cSld>
  <p:clrMapOvr>
    <a:masterClrMapping/>
  </p:clrMapOvr>
  <p:transition>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15000">
              <a:schemeClr val="accent1">
                <a:tint val="66000"/>
                <a:satMod val="160000"/>
              </a:schemeClr>
            </a:gs>
            <a:gs pos="20000">
              <a:schemeClr val="bg1"/>
            </a:gs>
          </a:gsLst>
          <a:lin ang="5400000" scaled="0"/>
          <a:tileRect/>
        </a:gradFill>
        <a:effectLst/>
      </p:bgPr>
    </p:bg>
    <p:spTree>
      <p:nvGrpSpPr>
        <p:cNvPr id="1" name=""/>
        <p:cNvGrpSpPr/>
        <p:nvPr/>
      </p:nvGrpSpPr>
      <p:grpSpPr>
        <a:xfrm>
          <a:off x="0" y="0"/>
          <a:ext cx="0" cy="0"/>
          <a:chOff x="0" y="0"/>
          <a:chExt cx="0" cy="0"/>
        </a:xfrm>
      </p:grpSpPr>
      <p:sp>
        <p:nvSpPr>
          <p:cNvPr id="2" name="TextBox 1"/>
          <p:cNvSpPr txBox="1"/>
          <p:nvPr/>
        </p:nvSpPr>
        <p:spPr>
          <a:xfrm>
            <a:off x="683191" y="304800"/>
            <a:ext cx="1221809" cy="584775"/>
          </a:xfrm>
          <a:prstGeom prst="rect">
            <a:avLst/>
          </a:prstGeom>
          <a:noFill/>
        </p:spPr>
        <p:txBody>
          <a:bodyPr wrap="none" rtlCol="0">
            <a:spAutoFit/>
          </a:bodyPr>
          <a:lstStyle/>
          <a:p>
            <a:r>
              <a:rPr lang="en-US" sz="3200" dirty="0" smtClean="0">
                <a:latin typeface="Book Antiqua" pitchFamily="18" charset="0"/>
              </a:rPr>
              <a:t>Goals</a:t>
            </a:r>
          </a:p>
        </p:txBody>
      </p:sp>
      <p:sp>
        <p:nvSpPr>
          <p:cNvPr id="4" name="Rectangle 3"/>
          <p:cNvSpPr/>
          <p:nvPr/>
        </p:nvSpPr>
        <p:spPr>
          <a:xfrm>
            <a:off x="685800" y="1676400"/>
            <a:ext cx="7543800" cy="2862322"/>
          </a:xfrm>
          <a:prstGeom prst="rect">
            <a:avLst/>
          </a:prstGeom>
        </p:spPr>
        <p:txBody>
          <a:bodyPr wrap="square">
            <a:spAutoFit/>
          </a:bodyPr>
          <a:lstStyle/>
          <a:p>
            <a:pPr algn="just"/>
            <a:endParaRPr lang="en-US" dirty="0" smtClean="0">
              <a:latin typeface="Lucida Sans Unicode" pitchFamily="34" charset="0"/>
              <a:cs typeface="Lucida Sans Unicode" pitchFamily="34" charset="0"/>
            </a:endParaRPr>
          </a:p>
          <a:p>
            <a:pPr algn="just">
              <a:buFont typeface="Wingdings" pitchFamily="2" charset="2"/>
              <a:buChar char="Ø"/>
            </a:pPr>
            <a:r>
              <a:rPr lang="en-US" dirty="0" smtClean="0">
                <a:latin typeface="Lucida Sans Unicode" pitchFamily="34" charset="0"/>
                <a:cs typeface="Lucida Sans Unicode" pitchFamily="34" charset="0"/>
              </a:rPr>
              <a:t> Need to develop a standardized representation by defining classes and class hierarchies for the document domains</a:t>
            </a:r>
          </a:p>
          <a:p>
            <a:pPr algn="just">
              <a:buFont typeface="Wingdings" pitchFamily="2" charset="2"/>
              <a:buChar char="Ø"/>
            </a:pPr>
            <a:endParaRPr lang="en-US" dirty="0" smtClean="0">
              <a:latin typeface="Lucida Sans Unicode" pitchFamily="34" charset="0"/>
              <a:cs typeface="Lucida Sans Unicode" pitchFamily="34" charset="0"/>
            </a:endParaRPr>
          </a:p>
          <a:p>
            <a:pPr algn="just">
              <a:buFont typeface="Wingdings" pitchFamily="2" charset="2"/>
              <a:buChar char="Ø"/>
            </a:pPr>
            <a:r>
              <a:rPr lang="en-US" dirty="0" smtClean="0">
                <a:latin typeface="Lucida Sans Unicode" pitchFamily="34" charset="0"/>
                <a:cs typeface="Lucida Sans Unicode" pitchFamily="34" charset="0"/>
              </a:rPr>
              <a:t> Need to define relationships between the classes which explicitly state the cross-referencing</a:t>
            </a:r>
          </a:p>
          <a:p>
            <a:pPr algn="just">
              <a:buFont typeface="Wingdings" pitchFamily="2" charset="2"/>
              <a:buChar char="Ø"/>
            </a:pPr>
            <a:endParaRPr lang="en-US" dirty="0" smtClean="0">
              <a:latin typeface="Lucida Sans Unicode" pitchFamily="34" charset="0"/>
              <a:cs typeface="Lucida Sans Unicode" pitchFamily="34" charset="0"/>
            </a:endParaRPr>
          </a:p>
          <a:p>
            <a:pPr algn="just">
              <a:buFont typeface="Wingdings" pitchFamily="2" charset="2"/>
              <a:buChar char="Ø"/>
            </a:pPr>
            <a:endParaRPr lang="en-US" dirty="0" smtClean="0">
              <a:latin typeface="Lucida Sans Unicode" pitchFamily="34" charset="0"/>
              <a:cs typeface="Lucida Sans Unicode" pitchFamily="34" charset="0"/>
            </a:endParaRPr>
          </a:p>
          <a:p>
            <a:pPr algn="just">
              <a:buFont typeface="Wingdings" pitchFamily="2" charset="2"/>
              <a:buChar char="Ø"/>
            </a:pPr>
            <a:r>
              <a:rPr lang="en-US" b="1" dirty="0" smtClean="0">
                <a:latin typeface="Lucida Sans Unicode" pitchFamily="34" charset="0"/>
                <a:cs typeface="Lucida Sans Unicode" pitchFamily="34" charset="0"/>
              </a:rPr>
              <a:t> Proposed Solution: Develop a Patent System Ontology</a:t>
            </a:r>
          </a:p>
          <a:p>
            <a:pPr algn="just">
              <a:buFont typeface="Wingdings" pitchFamily="2" charset="2"/>
              <a:buChar char="Ø"/>
            </a:pPr>
            <a:endParaRPr lang="en-US" dirty="0" smtClean="0">
              <a:latin typeface="Lucida Sans Unicode" pitchFamily="34" charset="0"/>
              <a:cs typeface="Lucida Sans Unicode" pitchFamily="34" charset="0"/>
            </a:endParaRPr>
          </a:p>
        </p:txBody>
      </p:sp>
      <p:sp>
        <p:nvSpPr>
          <p:cNvPr id="5" name="Date Placeholder 4"/>
          <p:cNvSpPr>
            <a:spLocks noGrp="1"/>
          </p:cNvSpPr>
          <p:nvPr>
            <p:ph type="dt" sz="half" idx="10"/>
          </p:nvPr>
        </p:nvSpPr>
        <p:spPr/>
        <p:txBody>
          <a:bodyPr/>
          <a:lstStyle/>
          <a:p>
            <a:r>
              <a:rPr lang="en-US" smtClean="0"/>
              <a:t>5/24/2011</a:t>
            </a:r>
            <a:endParaRPr lang="en-US"/>
          </a:p>
        </p:txBody>
      </p:sp>
      <p:sp>
        <p:nvSpPr>
          <p:cNvPr id="6" name="Slide Number Placeholder 5"/>
          <p:cNvSpPr>
            <a:spLocks noGrp="1"/>
          </p:cNvSpPr>
          <p:nvPr>
            <p:ph type="sldNum" sz="quarter" idx="12"/>
          </p:nvPr>
        </p:nvSpPr>
        <p:spPr/>
        <p:txBody>
          <a:bodyPr/>
          <a:lstStyle/>
          <a:p>
            <a:fld id="{02B7F9B6-6DF0-44EF-B764-F741D4052E49}" type="slidenum">
              <a:rPr lang="en-US" smtClean="0"/>
              <a:pPr/>
              <a:t>13</a:t>
            </a:fld>
            <a:endParaRPr lang="en-US"/>
          </a:p>
        </p:txBody>
      </p:sp>
    </p:spTree>
  </p:cSld>
  <p:clrMapOvr>
    <a:masterClrMapping/>
  </p:clrMapOvr>
  <p:transition>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15000">
              <a:schemeClr val="accent1">
                <a:tint val="66000"/>
                <a:satMod val="160000"/>
              </a:schemeClr>
            </a:gs>
            <a:gs pos="20000">
              <a:schemeClr val="bg1"/>
            </a:gs>
          </a:gsLst>
          <a:lin ang="5400000" scaled="0"/>
          <a:tileRect/>
        </a:gra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5/24/2011</a:t>
            </a:r>
            <a:endParaRPr lang="en-US"/>
          </a:p>
        </p:txBody>
      </p:sp>
      <p:sp>
        <p:nvSpPr>
          <p:cNvPr id="5" name="Slide Number Placeholder 4"/>
          <p:cNvSpPr>
            <a:spLocks noGrp="1"/>
          </p:cNvSpPr>
          <p:nvPr>
            <p:ph type="sldNum" sz="quarter" idx="12"/>
          </p:nvPr>
        </p:nvSpPr>
        <p:spPr/>
        <p:txBody>
          <a:bodyPr/>
          <a:lstStyle/>
          <a:p>
            <a:fld id="{02B7F9B6-6DF0-44EF-B764-F741D4052E49}" type="slidenum">
              <a:rPr lang="en-US" smtClean="0"/>
              <a:pPr/>
              <a:t>14</a:t>
            </a:fld>
            <a:endParaRPr lang="en-US"/>
          </a:p>
        </p:txBody>
      </p:sp>
      <p:sp>
        <p:nvSpPr>
          <p:cNvPr id="6" name="TextBox 5"/>
          <p:cNvSpPr txBox="1"/>
          <p:nvPr/>
        </p:nvSpPr>
        <p:spPr>
          <a:xfrm>
            <a:off x="914400" y="1981200"/>
            <a:ext cx="7467600" cy="3416320"/>
          </a:xfrm>
          <a:prstGeom prst="rect">
            <a:avLst/>
          </a:prstGeom>
          <a:noFill/>
        </p:spPr>
        <p:txBody>
          <a:bodyPr wrap="square" rtlCol="0">
            <a:spAutoFit/>
          </a:bodyPr>
          <a:lstStyle/>
          <a:p>
            <a:pPr algn="just">
              <a:buFont typeface="Wingdings" pitchFamily="2" charset="2"/>
              <a:buChar char="Ø"/>
            </a:pPr>
            <a:r>
              <a:rPr lang="en-US" dirty="0" smtClean="0">
                <a:latin typeface="Lucida Sans Unicode" pitchFamily="34" charset="0"/>
                <a:cs typeface="Lucida Sans Unicode" pitchFamily="34" charset="0"/>
              </a:rPr>
              <a:t> Identify important “metadata” and “zones” in the documents</a:t>
            </a:r>
          </a:p>
          <a:p>
            <a:pPr algn="just">
              <a:buFont typeface="Wingdings" pitchFamily="2" charset="2"/>
              <a:buChar char="Ø"/>
            </a:pPr>
            <a:endParaRPr lang="en-US" dirty="0" smtClean="0">
              <a:latin typeface="Lucida Sans Unicode" pitchFamily="34" charset="0"/>
              <a:cs typeface="Lucida Sans Unicode" pitchFamily="34" charset="0"/>
            </a:endParaRPr>
          </a:p>
          <a:p>
            <a:pPr algn="just">
              <a:buFont typeface="Wingdings" pitchFamily="2" charset="2"/>
              <a:buChar char="Ø"/>
            </a:pPr>
            <a:r>
              <a:rPr lang="en-US" dirty="0" smtClean="0">
                <a:latin typeface="Lucida Sans Unicode" pitchFamily="34" charset="0"/>
                <a:cs typeface="Lucida Sans Unicode" pitchFamily="34" charset="0"/>
              </a:rPr>
              <a:t> Abstract the terms into classes and define relationships between them</a:t>
            </a:r>
          </a:p>
          <a:p>
            <a:pPr algn="just">
              <a:buFont typeface="Wingdings" pitchFamily="2" charset="2"/>
              <a:buChar char="Ø"/>
            </a:pPr>
            <a:endParaRPr lang="en-US" dirty="0" smtClean="0">
              <a:latin typeface="Lucida Sans Unicode" pitchFamily="34" charset="0"/>
              <a:cs typeface="Lucida Sans Unicode" pitchFamily="34" charset="0"/>
            </a:endParaRPr>
          </a:p>
          <a:p>
            <a:pPr algn="just">
              <a:buFont typeface="Wingdings" pitchFamily="2" charset="2"/>
              <a:buChar char="Ø"/>
            </a:pPr>
            <a:r>
              <a:rPr lang="en-US" dirty="0" smtClean="0">
                <a:latin typeface="Lucida Sans Unicode" pitchFamily="34" charset="0"/>
                <a:cs typeface="Lucida Sans Unicode" pitchFamily="34" charset="0"/>
              </a:rPr>
              <a:t> Our primary goal is to facilitate Information Retrieval</a:t>
            </a:r>
          </a:p>
          <a:p>
            <a:pPr algn="just">
              <a:buFont typeface="Wingdings" pitchFamily="2" charset="2"/>
              <a:buChar char="Ø"/>
            </a:pPr>
            <a:endParaRPr lang="en-US" dirty="0" smtClean="0">
              <a:latin typeface="Lucida Sans Unicode" pitchFamily="34" charset="0"/>
              <a:cs typeface="Lucida Sans Unicode" pitchFamily="34" charset="0"/>
            </a:endParaRPr>
          </a:p>
          <a:p>
            <a:pPr algn="just">
              <a:buFont typeface="Wingdings" pitchFamily="2" charset="2"/>
              <a:buChar char="Ø"/>
            </a:pPr>
            <a:r>
              <a:rPr lang="en-US" dirty="0" smtClean="0">
                <a:latin typeface="Lucida Sans Unicode" pitchFamily="34" charset="0"/>
                <a:cs typeface="Lucida Sans Unicode" pitchFamily="34" charset="0"/>
              </a:rPr>
              <a:t> The “knowledge” should be able to answer multi-domain queries</a:t>
            </a:r>
          </a:p>
          <a:p>
            <a:pPr algn="just">
              <a:buFont typeface="Wingdings" pitchFamily="2" charset="2"/>
              <a:buChar char="Ø"/>
            </a:pPr>
            <a:endParaRPr lang="en-US" dirty="0" smtClean="0">
              <a:latin typeface="Lucida Sans Unicode" pitchFamily="34" charset="0"/>
              <a:cs typeface="Lucida Sans Unicode" pitchFamily="34" charset="0"/>
            </a:endParaRPr>
          </a:p>
          <a:p>
            <a:pPr algn="just">
              <a:buFont typeface="Wingdings" pitchFamily="2" charset="2"/>
              <a:buChar char="Ø"/>
            </a:pPr>
            <a:r>
              <a:rPr lang="en-US" dirty="0" smtClean="0">
                <a:latin typeface="Lucida Sans Unicode" pitchFamily="34" charset="0"/>
                <a:cs typeface="Lucida Sans Unicode" pitchFamily="34" charset="0"/>
              </a:rPr>
              <a:t> The choice of representation language should be widely accepted</a:t>
            </a:r>
          </a:p>
        </p:txBody>
      </p:sp>
      <p:sp>
        <p:nvSpPr>
          <p:cNvPr id="7" name="TextBox 6"/>
          <p:cNvSpPr txBox="1"/>
          <p:nvPr/>
        </p:nvSpPr>
        <p:spPr>
          <a:xfrm>
            <a:off x="533400" y="304800"/>
            <a:ext cx="6061275" cy="584775"/>
          </a:xfrm>
          <a:prstGeom prst="rect">
            <a:avLst/>
          </a:prstGeom>
          <a:noFill/>
        </p:spPr>
        <p:txBody>
          <a:bodyPr wrap="none" rtlCol="0">
            <a:spAutoFit/>
          </a:bodyPr>
          <a:lstStyle/>
          <a:p>
            <a:r>
              <a:rPr lang="en-US" sz="3200" dirty="0" smtClean="0">
                <a:latin typeface="Book Antiqua" pitchFamily="18" charset="0"/>
              </a:rPr>
              <a:t>Patent System Ontology: Design</a:t>
            </a:r>
            <a:endParaRPr lang="en-US" sz="3200" dirty="0">
              <a:latin typeface="Book Antiqua" pitchFamily="18" charset="0"/>
            </a:endParaRPr>
          </a:p>
        </p:txBody>
      </p:sp>
    </p:spTree>
  </p:cSld>
  <p:clrMapOvr>
    <a:masterClrMapping/>
  </p:clrMapOvr>
  <p:transition>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15000">
              <a:schemeClr val="accent1">
                <a:tint val="66000"/>
                <a:satMod val="160000"/>
              </a:schemeClr>
            </a:gs>
            <a:gs pos="20000">
              <a:schemeClr val="bg1"/>
            </a:gs>
          </a:gsLst>
          <a:lin ang="5400000" scaled="0"/>
          <a:tileRect/>
        </a:gradFill>
        <a:effectLst/>
      </p:bgPr>
    </p:bg>
    <p:spTree>
      <p:nvGrpSpPr>
        <p:cNvPr id="1" name=""/>
        <p:cNvGrpSpPr/>
        <p:nvPr/>
      </p:nvGrpSpPr>
      <p:grpSpPr>
        <a:xfrm>
          <a:off x="0" y="0"/>
          <a:ext cx="0" cy="0"/>
          <a:chOff x="0" y="0"/>
          <a:chExt cx="0" cy="0"/>
        </a:xfrm>
      </p:grpSpPr>
      <p:sp>
        <p:nvSpPr>
          <p:cNvPr id="3" name="Rectangle 2"/>
          <p:cNvSpPr/>
          <p:nvPr/>
        </p:nvSpPr>
        <p:spPr>
          <a:xfrm>
            <a:off x="609600" y="1338620"/>
            <a:ext cx="8001000" cy="4524315"/>
          </a:xfrm>
          <a:prstGeom prst="rect">
            <a:avLst/>
          </a:prstGeom>
        </p:spPr>
        <p:txBody>
          <a:bodyPr wrap="square">
            <a:spAutoFit/>
          </a:bodyPr>
          <a:lstStyle/>
          <a:p>
            <a:pPr algn="just"/>
            <a:r>
              <a:rPr lang="en-US" b="1" dirty="0" smtClean="0">
                <a:latin typeface="Lucida Sans Unicode" pitchFamily="34" charset="0"/>
                <a:cs typeface="Lucida Sans Unicode" pitchFamily="34" charset="0"/>
              </a:rPr>
              <a:t>Single Domain</a:t>
            </a:r>
          </a:p>
          <a:p>
            <a:pPr lvl="0" algn="just">
              <a:buFont typeface="Arial" pitchFamily="34" charset="0"/>
              <a:buChar char="•"/>
            </a:pPr>
            <a:r>
              <a:rPr lang="en-US" dirty="0" smtClean="0">
                <a:latin typeface="Lucida Sans Unicode" pitchFamily="34" charset="0"/>
                <a:cs typeface="Lucida Sans Unicode" pitchFamily="34" charset="0"/>
              </a:rPr>
              <a:t> Return all patent documents which contain the keyword “erythropoietin” in the “claims”</a:t>
            </a:r>
          </a:p>
          <a:p>
            <a:pPr lvl="0" algn="just">
              <a:buFont typeface="Arial" pitchFamily="34" charset="0"/>
              <a:buChar char="•"/>
            </a:pPr>
            <a:r>
              <a:rPr lang="en-US" dirty="0" smtClean="0">
                <a:latin typeface="Lucida Sans Unicode" pitchFamily="34" charset="0"/>
                <a:cs typeface="Lucida Sans Unicode" pitchFamily="34" charset="0"/>
              </a:rPr>
              <a:t> Return all court cases which involve “</a:t>
            </a:r>
            <a:r>
              <a:rPr lang="en-US" dirty="0" err="1" smtClean="0">
                <a:latin typeface="Lucida Sans Unicode" pitchFamily="34" charset="0"/>
                <a:cs typeface="Lucida Sans Unicode" pitchFamily="34" charset="0"/>
              </a:rPr>
              <a:t>Amgen_Inc</a:t>
            </a:r>
            <a:r>
              <a:rPr lang="en-US" dirty="0" smtClean="0">
                <a:latin typeface="Lucida Sans Unicode" pitchFamily="34" charset="0"/>
                <a:cs typeface="Lucida Sans Unicode" pitchFamily="34" charset="0"/>
              </a:rPr>
              <a:t>” either as the plaintiff, defendant of both, and from the court “</a:t>
            </a:r>
            <a:r>
              <a:rPr lang="en-US" dirty="0" err="1" smtClean="0">
                <a:latin typeface="Lucida Sans Unicode" pitchFamily="34" charset="0"/>
                <a:cs typeface="Lucida Sans Unicode" pitchFamily="34" charset="0"/>
              </a:rPr>
              <a:t>courtA</a:t>
            </a:r>
            <a:r>
              <a:rPr lang="en-US" dirty="0" smtClean="0">
                <a:latin typeface="Lucida Sans Unicode" pitchFamily="34" charset="0"/>
                <a:cs typeface="Lucida Sans Unicode" pitchFamily="34" charset="0"/>
              </a:rPr>
              <a:t>”</a:t>
            </a:r>
          </a:p>
          <a:p>
            <a:pPr algn="just"/>
            <a:endParaRPr lang="en-US" b="1" i="1" dirty="0" smtClean="0">
              <a:latin typeface="Lucida Sans Unicode" pitchFamily="34" charset="0"/>
              <a:cs typeface="Lucida Sans Unicode" pitchFamily="34" charset="0"/>
            </a:endParaRPr>
          </a:p>
          <a:p>
            <a:pPr algn="just"/>
            <a:r>
              <a:rPr lang="en-US" b="1" dirty="0" smtClean="0">
                <a:latin typeface="Lucida Sans Unicode" pitchFamily="34" charset="0"/>
                <a:cs typeface="Lucida Sans Unicode" pitchFamily="34" charset="0"/>
              </a:rPr>
              <a:t>Multi-domain:</a:t>
            </a:r>
          </a:p>
          <a:p>
            <a:pPr lvl="0" algn="just">
              <a:buFont typeface="Arial" pitchFamily="34" charset="0"/>
              <a:buChar char="•"/>
            </a:pPr>
            <a:r>
              <a:rPr lang="en-US" dirty="0" smtClean="0">
                <a:latin typeface="Lucida Sans Unicode" pitchFamily="34" charset="0"/>
                <a:cs typeface="Lucida Sans Unicode" pitchFamily="34" charset="0"/>
              </a:rPr>
              <a:t> Return all patents which contain the keyword – “erythropoietin” in the “claims”, which have been challenged in the courts</a:t>
            </a:r>
          </a:p>
          <a:p>
            <a:pPr lvl="0" algn="just">
              <a:buFont typeface="Arial" pitchFamily="34" charset="0"/>
              <a:buChar char="•"/>
            </a:pPr>
            <a:endParaRPr lang="en-US" dirty="0" smtClean="0">
              <a:latin typeface="Lucida Sans Unicode" pitchFamily="34" charset="0"/>
              <a:cs typeface="Lucida Sans Unicode" pitchFamily="34" charset="0"/>
            </a:endParaRPr>
          </a:p>
          <a:p>
            <a:pPr lvl="0" algn="just"/>
            <a:r>
              <a:rPr lang="en-US" dirty="0" smtClean="0">
                <a:latin typeface="Lucida Sans Unicode" pitchFamily="34" charset="0"/>
                <a:cs typeface="Lucida Sans Unicode" pitchFamily="34" charset="0"/>
              </a:rPr>
              <a:t>The complexity of the </a:t>
            </a:r>
            <a:r>
              <a:rPr lang="en-US" dirty="0" smtClean="0">
                <a:latin typeface="Lucida Sans Unicode" pitchFamily="34" charset="0"/>
                <a:cs typeface="Lucida Sans Unicode" pitchFamily="34" charset="0"/>
              </a:rPr>
              <a:t>queries </a:t>
            </a:r>
            <a:r>
              <a:rPr lang="en-US" dirty="0" smtClean="0">
                <a:latin typeface="Lucida Sans Unicode" pitchFamily="34" charset="0"/>
                <a:cs typeface="Lucida Sans Unicode" pitchFamily="34" charset="0"/>
              </a:rPr>
              <a:t>depends on the user’s requirement</a:t>
            </a:r>
          </a:p>
          <a:p>
            <a:pPr lvl="0" algn="just"/>
            <a:endParaRPr lang="en-US" dirty="0" smtClean="0">
              <a:latin typeface="Lucida Sans Unicode" pitchFamily="34" charset="0"/>
              <a:cs typeface="Lucida Sans Unicode" pitchFamily="34" charset="0"/>
            </a:endParaRPr>
          </a:p>
          <a:p>
            <a:pPr lvl="0" algn="just"/>
            <a:r>
              <a:rPr lang="en-US" dirty="0" smtClean="0">
                <a:latin typeface="Lucida Sans Unicode" pitchFamily="34" charset="0"/>
                <a:cs typeface="Lucida Sans Unicode" pitchFamily="34" charset="0"/>
              </a:rPr>
              <a:t>In general, the ontology should be able to answer:</a:t>
            </a:r>
          </a:p>
          <a:p>
            <a:pPr marL="800100" lvl="1" indent="-342900" algn="just">
              <a:buAutoNum type="arabicPeriod"/>
            </a:pPr>
            <a:r>
              <a:rPr lang="en-US" i="1" dirty="0" smtClean="0">
                <a:latin typeface="Lucida Sans Unicode" pitchFamily="34" charset="0"/>
                <a:cs typeface="Lucida Sans Unicode" pitchFamily="34" charset="0"/>
              </a:rPr>
              <a:t>Textual queries</a:t>
            </a:r>
          </a:p>
          <a:p>
            <a:pPr marL="800100" lvl="1" indent="-342900" algn="just">
              <a:buAutoNum type="arabicPeriod"/>
            </a:pPr>
            <a:r>
              <a:rPr lang="en-US" i="1" dirty="0" smtClean="0">
                <a:latin typeface="Lucida Sans Unicode" pitchFamily="34" charset="0"/>
                <a:cs typeface="Lucida Sans Unicode" pitchFamily="34" charset="0"/>
              </a:rPr>
              <a:t>Metadata queries, with numeric filters</a:t>
            </a:r>
          </a:p>
          <a:p>
            <a:pPr marL="800100" lvl="1" indent="-342900" algn="just">
              <a:buAutoNum type="arabicPeriod"/>
            </a:pPr>
            <a:r>
              <a:rPr lang="en-US" i="1" dirty="0" smtClean="0">
                <a:latin typeface="Lucida Sans Unicode" pitchFamily="34" charset="0"/>
                <a:cs typeface="Lucida Sans Unicode" pitchFamily="34" charset="0"/>
              </a:rPr>
              <a:t>Multi-source queries</a:t>
            </a:r>
          </a:p>
        </p:txBody>
      </p:sp>
      <p:sp>
        <p:nvSpPr>
          <p:cNvPr id="4" name="TextBox 3"/>
          <p:cNvSpPr txBox="1"/>
          <p:nvPr/>
        </p:nvSpPr>
        <p:spPr>
          <a:xfrm>
            <a:off x="533400" y="253425"/>
            <a:ext cx="7772400" cy="584775"/>
          </a:xfrm>
          <a:prstGeom prst="rect">
            <a:avLst/>
          </a:prstGeom>
          <a:noFill/>
        </p:spPr>
        <p:txBody>
          <a:bodyPr wrap="square" rtlCol="0">
            <a:spAutoFit/>
          </a:bodyPr>
          <a:lstStyle/>
          <a:p>
            <a:r>
              <a:rPr lang="en-US" sz="3200" dirty="0" smtClean="0">
                <a:latin typeface="Book Antiqua" pitchFamily="18" charset="0"/>
              </a:rPr>
              <a:t>Competancy Questions</a:t>
            </a:r>
          </a:p>
        </p:txBody>
      </p:sp>
      <p:sp>
        <p:nvSpPr>
          <p:cNvPr id="5" name="Date Placeholder 4"/>
          <p:cNvSpPr>
            <a:spLocks noGrp="1"/>
          </p:cNvSpPr>
          <p:nvPr>
            <p:ph type="dt" sz="half" idx="10"/>
          </p:nvPr>
        </p:nvSpPr>
        <p:spPr/>
        <p:txBody>
          <a:bodyPr/>
          <a:lstStyle/>
          <a:p>
            <a:r>
              <a:rPr lang="en-US" smtClean="0"/>
              <a:t>5/24/2011</a:t>
            </a:r>
            <a:endParaRPr lang="en-US"/>
          </a:p>
        </p:txBody>
      </p:sp>
      <p:sp>
        <p:nvSpPr>
          <p:cNvPr id="6" name="Slide Number Placeholder 5"/>
          <p:cNvSpPr>
            <a:spLocks noGrp="1"/>
          </p:cNvSpPr>
          <p:nvPr>
            <p:ph type="sldNum" sz="quarter" idx="12"/>
          </p:nvPr>
        </p:nvSpPr>
        <p:spPr/>
        <p:txBody>
          <a:bodyPr/>
          <a:lstStyle/>
          <a:p>
            <a:fld id="{02B7F9B6-6DF0-44EF-B764-F741D4052E49}" type="slidenum">
              <a:rPr lang="en-US" smtClean="0"/>
              <a:pPr/>
              <a:t>15</a:t>
            </a:fld>
            <a:endParaRPr lang="en-US"/>
          </a:p>
        </p:txBody>
      </p:sp>
    </p:spTree>
  </p:cSld>
  <p:clrMapOvr>
    <a:masterClrMapping/>
  </p:clrMapOvr>
  <p:transition>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15000">
              <a:schemeClr val="accent1">
                <a:tint val="66000"/>
                <a:satMod val="160000"/>
              </a:schemeClr>
            </a:gs>
            <a:gs pos="20000">
              <a:schemeClr val="bg1"/>
            </a:gs>
          </a:gsLst>
          <a:lin ang="5400000" scaled="0"/>
          <a:tileRect/>
        </a:grad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1976438" y="1771650"/>
            <a:ext cx="5191125" cy="3314700"/>
          </a:xfrm>
          <a:prstGeom prst="rect">
            <a:avLst/>
          </a:prstGeom>
          <a:noFill/>
          <a:ln w="9525">
            <a:noFill/>
            <a:miter lim="800000"/>
            <a:headEnd/>
            <a:tailEnd/>
          </a:ln>
        </p:spPr>
      </p:pic>
      <p:sp>
        <p:nvSpPr>
          <p:cNvPr id="3" name="TextBox 2"/>
          <p:cNvSpPr txBox="1"/>
          <p:nvPr/>
        </p:nvSpPr>
        <p:spPr>
          <a:xfrm>
            <a:off x="609600" y="304800"/>
            <a:ext cx="3570208" cy="584775"/>
          </a:xfrm>
          <a:prstGeom prst="rect">
            <a:avLst/>
          </a:prstGeom>
          <a:noFill/>
        </p:spPr>
        <p:txBody>
          <a:bodyPr wrap="none" rtlCol="0">
            <a:spAutoFit/>
          </a:bodyPr>
          <a:lstStyle/>
          <a:p>
            <a:r>
              <a:rPr lang="en-US" sz="3200" dirty="0" smtClean="0">
                <a:latin typeface="Book Antiqua" pitchFamily="18" charset="0"/>
              </a:rPr>
              <a:t>Class Hierarchy - I</a:t>
            </a:r>
          </a:p>
        </p:txBody>
      </p:sp>
      <p:sp>
        <p:nvSpPr>
          <p:cNvPr id="4" name="Date Placeholder 3"/>
          <p:cNvSpPr>
            <a:spLocks noGrp="1"/>
          </p:cNvSpPr>
          <p:nvPr>
            <p:ph type="dt" sz="half" idx="10"/>
          </p:nvPr>
        </p:nvSpPr>
        <p:spPr/>
        <p:txBody>
          <a:bodyPr/>
          <a:lstStyle/>
          <a:p>
            <a:r>
              <a:rPr lang="en-US" smtClean="0"/>
              <a:t>5/24/2011</a:t>
            </a:r>
            <a:endParaRPr lang="en-US"/>
          </a:p>
        </p:txBody>
      </p:sp>
      <p:sp>
        <p:nvSpPr>
          <p:cNvPr id="5" name="Slide Number Placeholder 4"/>
          <p:cNvSpPr>
            <a:spLocks noGrp="1"/>
          </p:cNvSpPr>
          <p:nvPr>
            <p:ph type="sldNum" sz="quarter" idx="12"/>
          </p:nvPr>
        </p:nvSpPr>
        <p:spPr/>
        <p:txBody>
          <a:bodyPr/>
          <a:lstStyle/>
          <a:p>
            <a:fld id="{02B7F9B6-6DF0-44EF-B764-F741D4052E49}" type="slidenum">
              <a:rPr lang="en-US" smtClean="0"/>
              <a:pPr/>
              <a:t>16</a:t>
            </a:fld>
            <a:endParaRPr lang="en-US"/>
          </a:p>
        </p:txBody>
      </p:sp>
    </p:spTree>
  </p:cSld>
  <p:clrMapOvr>
    <a:masterClrMapping/>
  </p:clrMapOvr>
  <p:transition>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15000">
              <a:schemeClr val="accent1">
                <a:tint val="66000"/>
                <a:satMod val="160000"/>
              </a:schemeClr>
            </a:gs>
            <a:gs pos="20000">
              <a:schemeClr val="bg1"/>
            </a:gs>
          </a:gsLst>
          <a:lin ang="5400000" scaled="0"/>
          <a:tileRect/>
        </a:gradFill>
        <a:effectLst/>
      </p:bgPr>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a:stretch>
            <a:fillRect/>
          </a:stretch>
        </p:blipFill>
        <p:spPr bwMode="auto">
          <a:xfrm>
            <a:off x="1752600" y="1066801"/>
            <a:ext cx="5391150" cy="4724400"/>
          </a:xfrm>
          <a:prstGeom prst="rect">
            <a:avLst/>
          </a:prstGeom>
          <a:noFill/>
          <a:ln w="9525">
            <a:noFill/>
            <a:miter lim="800000"/>
            <a:headEnd/>
            <a:tailEnd/>
          </a:ln>
        </p:spPr>
      </p:pic>
      <p:sp>
        <p:nvSpPr>
          <p:cNvPr id="3" name="TextBox 2"/>
          <p:cNvSpPr txBox="1"/>
          <p:nvPr/>
        </p:nvSpPr>
        <p:spPr>
          <a:xfrm>
            <a:off x="609600" y="304800"/>
            <a:ext cx="3708066" cy="584775"/>
          </a:xfrm>
          <a:prstGeom prst="rect">
            <a:avLst/>
          </a:prstGeom>
          <a:noFill/>
        </p:spPr>
        <p:txBody>
          <a:bodyPr wrap="none" rtlCol="0">
            <a:spAutoFit/>
          </a:bodyPr>
          <a:lstStyle/>
          <a:p>
            <a:r>
              <a:rPr lang="en-US" sz="3200" dirty="0" smtClean="0">
                <a:latin typeface="Book Antiqua" pitchFamily="18" charset="0"/>
              </a:rPr>
              <a:t>Class Hierarchy - II</a:t>
            </a:r>
          </a:p>
        </p:txBody>
      </p:sp>
      <p:sp>
        <p:nvSpPr>
          <p:cNvPr id="4" name="Date Placeholder 3"/>
          <p:cNvSpPr>
            <a:spLocks noGrp="1"/>
          </p:cNvSpPr>
          <p:nvPr>
            <p:ph type="dt" sz="half" idx="10"/>
          </p:nvPr>
        </p:nvSpPr>
        <p:spPr/>
        <p:txBody>
          <a:bodyPr/>
          <a:lstStyle/>
          <a:p>
            <a:r>
              <a:rPr lang="en-US" smtClean="0"/>
              <a:t>5/24/2011</a:t>
            </a:r>
            <a:endParaRPr lang="en-US"/>
          </a:p>
        </p:txBody>
      </p:sp>
      <p:sp>
        <p:nvSpPr>
          <p:cNvPr id="5" name="Slide Number Placeholder 4"/>
          <p:cNvSpPr>
            <a:spLocks noGrp="1"/>
          </p:cNvSpPr>
          <p:nvPr>
            <p:ph type="sldNum" sz="quarter" idx="12"/>
          </p:nvPr>
        </p:nvSpPr>
        <p:spPr/>
        <p:txBody>
          <a:bodyPr/>
          <a:lstStyle/>
          <a:p>
            <a:fld id="{02B7F9B6-6DF0-44EF-B764-F741D4052E49}" type="slidenum">
              <a:rPr lang="en-US" smtClean="0"/>
              <a:pPr/>
              <a:t>17</a:t>
            </a:fld>
            <a:endParaRPr lang="en-US"/>
          </a:p>
        </p:txBody>
      </p:sp>
    </p:spTree>
  </p:cSld>
  <p:clrMapOvr>
    <a:masterClrMapping/>
  </p:clrMapOvr>
  <p:transition>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15000">
              <a:schemeClr val="accent1">
                <a:tint val="66000"/>
                <a:satMod val="160000"/>
              </a:schemeClr>
            </a:gs>
            <a:gs pos="20000">
              <a:schemeClr val="bg1"/>
            </a:gs>
          </a:gsLst>
          <a:lin ang="5400000" scaled="0"/>
          <a:tileRect/>
        </a:gra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1490663" y="1066800"/>
            <a:ext cx="6162675" cy="5181600"/>
          </a:xfrm>
          <a:prstGeom prst="rect">
            <a:avLst/>
          </a:prstGeom>
          <a:noFill/>
          <a:ln w="9525">
            <a:noFill/>
            <a:miter lim="800000"/>
            <a:headEnd/>
            <a:tailEnd/>
          </a:ln>
        </p:spPr>
      </p:pic>
      <p:sp>
        <p:nvSpPr>
          <p:cNvPr id="4" name="TextBox 3"/>
          <p:cNvSpPr txBox="1"/>
          <p:nvPr/>
        </p:nvSpPr>
        <p:spPr>
          <a:xfrm>
            <a:off x="609600" y="304800"/>
            <a:ext cx="3845925" cy="584775"/>
          </a:xfrm>
          <a:prstGeom prst="rect">
            <a:avLst/>
          </a:prstGeom>
          <a:noFill/>
        </p:spPr>
        <p:txBody>
          <a:bodyPr wrap="none" rtlCol="0">
            <a:spAutoFit/>
          </a:bodyPr>
          <a:lstStyle/>
          <a:p>
            <a:r>
              <a:rPr lang="en-US" sz="3200" dirty="0" smtClean="0">
                <a:latin typeface="Book Antiqua" pitchFamily="18" charset="0"/>
              </a:rPr>
              <a:t>Class Hierarchy - III</a:t>
            </a:r>
          </a:p>
        </p:txBody>
      </p:sp>
      <p:sp>
        <p:nvSpPr>
          <p:cNvPr id="5" name="Date Placeholder 4"/>
          <p:cNvSpPr>
            <a:spLocks noGrp="1"/>
          </p:cNvSpPr>
          <p:nvPr>
            <p:ph type="dt" sz="half" idx="10"/>
          </p:nvPr>
        </p:nvSpPr>
        <p:spPr/>
        <p:txBody>
          <a:bodyPr/>
          <a:lstStyle/>
          <a:p>
            <a:r>
              <a:rPr lang="en-US" smtClean="0"/>
              <a:t>5/24/2011</a:t>
            </a:r>
            <a:endParaRPr lang="en-US"/>
          </a:p>
        </p:txBody>
      </p:sp>
      <p:sp>
        <p:nvSpPr>
          <p:cNvPr id="6" name="Slide Number Placeholder 5"/>
          <p:cNvSpPr>
            <a:spLocks noGrp="1"/>
          </p:cNvSpPr>
          <p:nvPr>
            <p:ph type="sldNum" sz="quarter" idx="12"/>
          </p:nvPr>
        </p:nvSpPr>
        <p:spPr/>
        <p:txBody>
          <a:bodyPr/>
          <a:lstStyle/>
          <a:p>
            <a:fld id="{02B7F9B6-6DF0-44EF-B764-F741D4052E49}" type="slidenum">
              <a:rPr lang="en-US" smtClean="0"/>
              <a:pPr/>
              <a:t>18</a:t>
            </a:fld>
            <a:endParaRPr lang="en-US"/>
          </a:p>
        </p:txBody>
      </p:sp>
    </p:spTree>
  </p:cSld>
  <p:clrMapOvr>
    <a:masterClrMapping/>
  </p:clrMapOvr>
  <p:transition>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15000">
              <a:schemeClr val="accent1">
                <a:tint val="66000"/>
                <a:satMod val="160000"/>
              </a:schemeClr>
            </a:gs>
            <a:gs pos="20000">
              <a:schemeClr val="bg1"/>
            </a:gs>
          </a:gsLst>
          <a:lin ang="5400000" scaled="0"/>
          <a:tileRect/>
        </a:gradFill>
        <a:effectLst/>
      </p:bgPr>
    </p:bg>
    <p:spTree>
      <p:nvGrpSpPr>
        <p:cNvPr id="1" name=""/>
        <p:cNvGrpSpPr/>
        <p:nvPr/>
      </p:nvGrpSpPr>
      <p:grpSpPr>
        <a:xfrm>
          <a:off x="0" y="0"/>
          <a:ext cx="0" cy="0"/>
          <a:chOff x="0" y="0"/>
          <a:chExt cx="0" cy="0"/>
        </a:xfrm>
      </p:grpSpPr>
      <p:sp>
        <p:nvSpPr>
          <p:cNvPr id="3" name="TextBox 2"/>
          <p:cNvSpPr txBox="1"/>
          <p:nvPr/>
        </p:nvSpPr>
        <p:spPr>
          <a:xfrm>
            <a:off x="763733" y="1295400"/>
            <a:ext cx="7389667" cy="5139869"/>
          </a:xfrm>
          <a:prstGeom prst="rect">
            <a:avLst/>
          </a:prstGeom>
          <a:noFill/>
        </p:spPr>
        <p:txBody>
          <a:bodyPr wrap="square" rtlCol="0">
            <a:spAutoFit/>
          </a:bodyPr>
          <a:lstStyle/>
          <a:p>
            <a:pPr lvl="0" algn="just">
              <a:buFont typeface="Wingdings" pitchFamily="2" charset="2"/>
              <a:buChar char="Ø"/>
            </a:pPr>
            <a:r>
              <a:rPr lang="en-US" sz="1600" dirty="0" smtClean="0">
                <a:latin typeface="Lucida Sans Unicode" pitchFamily="34" charset="0"/>
                <a:cs typeface="Lucida Sans Unicode" pitchFamily="34" charset="0"/>
              </a:rPr>
              <a:t> Core patents – U.S. Patents 5,621,080, 5,756,349, 5,955,422, 5,547,933, 5,618,698</a:t>
            </a:r>
          </a:p>
          <a:p>
            <a:pPr lvl="0" algn="just">
              <a:buFont typeface="Wingdings" pitchFamily="2" charset="2"/>
              <a:buChar char="Ø"/>
            </a:pPr>
            <a:endParaRPr lang="en-US" sz="1600" dirty="0" smtClean="0">
              <a:latin typeface="Lucida Sans Unicode" pitchFamily="34" charset="0"/>
              <a:cs typeface="Lucida Sans Unicode" pitchFamily="34" charset="0"/>
            </a:endParaRPr>
          </a:p>
          <a:p>
            <a:pPr lvl="0" algn="just">
              <a:buFont typeface="Wingdings" pitchFamily="2" charset="2"/>
              <a:buChar char="Ø"/>
            </a:pPr>
            <a:r>
              <a:rPr lang="en-US" sz="1600" dirty="0">
                <a:latin typeface="Lucida Sans Unicode" pitchFamily="34" charset="0"/>
                <a:cs typeface="Lucida Sans Unicode" pitchFamily="34" charset="0"/>
              </a:rPr>
              <a:t> </a:t>
            </a:r>
            <a:r>
              <a:rPr lang="en-US" sz="1600" dirty="0" smtClean="0">
                <a:latin typeface="Lucida Sans Unicode" pitchFamily="34" charset="0"/>
                <a:cs typeface="Lucida Sans Unicode" pitchFamily="34" charset="0"/>
              </a:rPr>
              <a:t>135 directly related patents (through citations) form our gold standard for computing formal measures such as Precision and Recall</a:t>
            </a:r>
          </a:p>
          <a:p>
            <a:pPr lvl="0" algn="just">
              <a:buFont typeface="Wingdings" pitchFamily="2" charset="2"/>
              <a:buChar char="Ø"/>
            </a:pPr>
            <a:endParaRPr lang="en-US" sz="1600" dirty="0" smtClean="0">
              <a:latin typeface="Lucida Sans Unicode" pitchFamily="34" charset="0"/>
              <a:cs typeface="Lucida Sans Unicode" pitchFamily="34" charset="0"/>
            </a:endParaRPr>
          </a:p>
          <a:p>
            <a:pPr lvl="0" algn="just">
              <a:buFont typeface="Wingdings" pitchFamily="2" charset="2"/>
              <a:buChar char="Ø"/>
            </a:pPr>
            <a:r>
              <a:rPr lang="en-US" sz="1600" dirty="0" smtClean="0">
                <a:latin typeface="Lucida Sans Unicode" pitchFamily="34" charset="0"/>
                <a:cs typeface="Lucida Sans Unicode" pitchFamily="34" charset="0"/>
              </a:rPr>
              <a:t> Identified over related 3000 publications through citations. These are available on PubMed and can be accessed through </a:t>
            </a:r>
            <a:r>
              <a:rPr lang="en-US" sz="1600" dirty="0" err="1" smtClean="0">
                <a:latin typeface="Lucida Sans Unicode" pitchFamily="34" charset="0"/>
                <a:cs typeface="Lucida Sans Unicode" pitchFamily="34" charset="0"/>
              </a:rPr>
              <a:t>Entrez</a:t>
            </a:r>
            <a:r>
              <a:rPr lang="en-US" sz="1600" dirty="0" smtClean="0">
                <a:latin typeface="Lucida Sans Unicode" pitchFamily="34" charset="0"/>
                <a:cs typeface="Lucida Sans Unicode" pitchFamily="34" charset="0"/>
              </a:rPr>
              <a:t> – A tool that provides a search interface to PubMed database</a:t>
            </a:r>
          </a:p>
          <a:p>
            <a:pPr lvl="0" algn="just">
              <a:buFont typeface="Wingdings" pitchFamily="2" charset="2"/>
              <a:buChar char="Ø"/>
            </a:pPr>
            <a:endParaRPr lang="en-US" sz="1600" dirty="0" smtClean="0">
              <a:latin typeface="Lucida Sans Unicode" pitchFamily="34" charset="0"/>
              <a:cs typeface="Lucida Sans Unicode" pitchFamily="34" charset="0"/>
            </a:endParaRPr>
          </a:p>
          <a:p>
            <a:pPr lvl="0" algn="just">
              <a:buFont typeface="Wingdings" pitchFamily="2" charset="2"/>
              <a:buChar char="Ø"/>
            </a:pPr>
            <a:r>
              <a:rPr lang="en-US" sz="1600" dirty="0" smtClean="0">
                <a:latin typeface="Lucida Sans Unicode" pitchFamily="34" charset="0"/>
                <a:cs typeface="Lucida Sans Unicode" pitchFamily="34" charset="0"/>
              </a:rPr>
              <a:t> Total patent corpus of 1150 patents</a:t>
            </a:r>
          </a:p>
          <a:p>
            <a:pPr lvl="0" algn="just">
              <a:buFont typeface="Wingdings" pitchFamily="2" charset="2"/>
              <a:buChar char="Ø"/>
            </a:pPr>
            <a:endParaRPr lang="en-US" sz="1600" dirty="0" smtClean="0">
              <a:latin typeface="Lucida Sans Unicode" pitchFamily="34" charset="0"/>
              <a:cs typeface="Lucida Sans Unicode" pitchFamily="34" charset="0"/>
            </a:endParaRPr>
          </a:p>
          <a:p>
            <a:pPr lvl="0" algn="just">
              <a:buFont typeface="Wingdings" pitchFamily="2" charset="2"/>
              <a:buChar char="Ø"/>
            </a:pPr>
            <a:r>
              <a:rPr lang="en-US" sz="1600" dirty="0">
                <a:latin typeface="Lucida Sans Unicode" pitchFamily="34" charset="0"/>
                <a:cs typeface="Lucida Sans Unicode" pitchFamily="34" charset="0"/>
              </a:rPr>
              <a:t> </a:t>
            </a:r>
            <a:r>
              <a:rPr lang="en-US" sz="1600" dirty="0" smtClean="0">
                <a:latin typeface="Lucida Sans Unicode" pitchFamily="34" charset="0"/>
                <a:cs typeface="Lucida Sans Unicode" pitchFamily="34" charset="0"/>
              </a:rPr>
              <a:t>Around 30 court cases, patent litigation involving major companies including Amgen, Hoechst Marion </a:t>
            </a:r>
            <a:r>
              <a:rPr lang="en-US" sz="1600" dirty="0" err="1" smtClean="0">
                <a:latin typeface="Lucida Sans Unicode" pitchFamily="34" charset="0"/>
                <a:cs typeface="Lucida Sans Unicode" pitchFamily="34" charset="0"/>
              </a:rPr>
              <a:t>Roussel</a:t>
            </a:r>
            <a:r>
              <a:rPr lang="en-US" sz="1600" dirty="0" smtClean="0">
                <a:latin typeface="Lucida Sans Unicode" pitchFamily="34" charset="0"/>
                <a:cs typeface="Lucida Sans Unicode" pitchFamily="34" charset="0"/>
              </a:rPr>
              <a:t>, Inc., </a:t>
            </a:r>
            <a:r>
              <a:rPr lang="en-US" sz="1600" dirty="0" err="1" smtClean="0">
                <a:latin typeface="Lucida Sans Unicode" pitchFamily="34" charset="0"/>
                <a:cs typeface="Lucida Sans Unicode" pitchFamily="34" charset="0"/>
              </a:rPr>
              <a:t>Transkaryotic</a:t>
            </a:r>
            <a:r>
              <a:rPr lang="en-US" sz="1600" dirty="0" smtClean="0">
                <a:latin typeface="Lucida Sans Unicode" pitchFamily="34" charset="0"/>
                <a:cs typeface="Lucida Sans Unicode" pitchFamily="34" charset="0"/>
              </a:rPr>
              <a:t> Therapies, Inc.</a:t>
            </a:r>
          </a:p>
          <a:p>
            <a:pPr lvl="0" algn="just">
              <a:buFont typeface="Wingdings" pitchFamily="2" charset="2"/>
              <a:buChar char="Ø"/>
            </a:pPr>
            <a:endParaRPr lang="en-US" sz="1600" dirty="0" smtClean="0">
              <a:latin typeface="Lucida Sans Unicode" pitchFamily="34" charset="0"/>
              <a:cs typeface="Lucida Sans Unicode" pitchFamily="34" charset="0"/>
            </a:endParaRPr>
          </a:p>
          <a:p>
            <a:pPr lvl="0" algn="just">
              <a:buFont typeface="Wingdings" pitchFamily="2" charset="2"/>
              <a:buChar char="Ø"/>
            </a:pPr>
            <a:r>
              <a:rPr lang="en-US" sz="1600" dirty="0">
                <a:latin typeface="Lucida Sans Unicode" pitchFamily="34" charset="0"/>
                <a:cs typeface="Lucida Sans Unicode" pitchFamily="34" charset="0"/>
              </a:rPr>
              <a:t> </a:t>
            </a:r>
            <a:r>
              <a:rPr lang="en-US" sz="1600" dirty="0" smtClean="0">
                <a:latin typeface="Lucida Sans Unicode" pitchFamily="34" charset="0"/>
                <a:cs typeface="Lucida Sans Unicode" pitchFamily="34" charset="0"/>
              </a:rPr>
              <a:t>Comprehensive domain knowledge available - BioPortal</a:t>
            </a:r>
          </a:p>
          <a:p>
            <a:pPr lvl="0" algn="just">
              <a:buFont typeface="Wingdings" pitchFamily="2" charset="2"/>
              <a:buChar char="Ø"/>
            </a:pPr>
            <a:endParaRPr lang="en-US" sz="1600" dirty="0" smtClean="0">
              <a:latin typeface="Lucida Sans Unicode" pitchFamily="34" charset="0"/>
              <a:cs typeface="Lucida Sans Unicode" pitchFamily="34" charset="0"/>
            </a:endParaRPr>
          </a:p>
          <a:p>
            <a:pPr lvl="0" algn="just">
              <a:buFont typeface="Wingdings" pitchFamily="2" charset="2"/>
              <a:buChar char="Ø"/>
            </a:pPr>
            <a:r>
              <a:rPr lang="en-US" sz="1600" dirty="0">
                <a:latin typeface="Lucida Sans Unicode" pitchFamily="34" charset="0"/>
                <a:cs typeface="Lucida Sans Unicode" pitchFamily="34" charset="0"/>
              </a:rPr>
              <a:t> </a:t>
            </a:r>
            <a:r>
              <a:rPr lang="en-US" sz="1600" dirty="0" smtClean="0">
                <a:latin typeface="Lucida Sans Unicode" pitchFamily="34" charset="0"/>
                <a:cs typeface="Lucida Sans Unicode" pitchFamily="34" charset="0"/>
              </a:rPr>
              <a:t>This corpus forms a good experimental platform to test the overall effectiveness of the framework</a:t>
            </a:r>
            <a:endParaRPr lang="en-US" sz="1600" dirty="0"/>
          </a:p>
        </p:txBody>
      </p:sp>
      <p:sp>
        <p:nvSpPr>
          <p:cNvPr id="4" name="TextBox 3"/>
          <p:cNvSpPr txBox="1"/>
          <p:nvPr/>
        </p:nvSpPr>
        <p:spPr>
          <a:xfrm>
            <a:off x="609600" y="304800"/>
            <a:ext cx="1846980" cy="584775"/>
          </a:xfrm>
          <a:prstGeom prst="rect">
            <a:avLst/>
          </a:prstGeom>
          <a:noFill/>
        </p:spPr>
        <p:txBody>
          <a:bodyPr wrap="none" rtlCol="0">
            <a:spAutoFit/>
          </a:bodyPr>
          <a:lstStyle/>
          <a:p>
            <a:r>
              <a:rPr lang="en-US" sz="3200" dirty="0" smtClean="0">
                <a:latin typeface="Book Antiqua" pitchFamily="18" charset="0"/>
              </a:rPr>
              <a:t>Use Case</a:t>
            </a:r>
          </a:p>
        </p:txBody>
      </p:sp>
      <p:sp>
        <p:nvSpPr>
          <p:cNvPr id="5" name="Date Placeholder 4"/>
          <p:cNvSpPr>
            <a:spLocks noGrp="1"/>
          </p:cNvSpPr>
          <p:nvPr>
            <p:ph type="dt" sz="half" idx="10"/>
          </p:nvPr>
        </p:nvSpPr>
        <p:spPr/>
        <p:txBody>
          <a:bodyPr/>
          <a:lstStyle/>
          <a:p>
            <a:r>
              <a:rPr lang="en-US" smtClean="0"/>
              <a:t>5/24/2011</a:t>
            </a:r>
            <a:endParaRPr lang="en-US"/>
          </a:p>
        </p:txBody>
      </p:sp>
      <p:sp>
        <p:nvSpPr>
          <p:cNvPr id="6" name="Slide Number Placeholder 5"/>
          <p:cNvSpPr>
            <a:spLocks noGrp="1"/>
          </p:cNvSpPr>
          <p:nvPr>
            <p:ph type="sldNum" sz="quarter" idx="12"/>
          </p:nvPr>
        </p:nvSpPr>
        <p:spPr/>
        <p:txBody>
          <a:bodyPr/>
          <a:lstStyle/>
          <a:p>
            <a:fld id="{02B7F9B6-6DF0-44EF-B764-F741D4052E49}" type="slidenum">
              <a:rPr lang="en-US" smtClean="0"/>
              <a:pPr/>
              <a:t>19</a:t>
            </a:fld>
            <a:endParaRPr lang="en-US"/>
          </a:p>
        </p:txBody>
      </p:sp>
    </p:spTree>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15000">
              <a:schemeClr val="accent1">
                <a:tint val="66000"/>
                <a:satMod val="160000"/>
              </a:schemeClr>
            </a:gs>
            <a:gs pos="20000">
              <a:schemeClr val="bg1"/>
            </a:gs>
          </a:gsLst>
          <a:lin ang="5400000" scaled="0"/>
          <a:tileRect/>
        </a:gradFill>
        <a:effectLst/>
      </p:bgPr>
    </p:bg>
    <p:spTree>
      <p:nvGrpSpPr>
        <p:cNvPr id="1" name=""/>
        <p:cNvGrpSpPr/>
        <p:nvPr/>
      </p:nvGrpSpPr>
      <p:grpSpPr>
        <a:xfrm>
          <a:off x="0" y="0"/>
          <a:ext cx="0" cy="0"/>
          <a:chOff x="0" y="0"/>
          <a:chExt cx="0" cy="0"/>
        </a:xfrm>
      </p:grpSpPr>
      <p:sp>
        <p:nvSpPr>
          <p:cNvPr id="4" name="TextBox 3"/>
          <p:cNvSpPr txBox="1"/>
          <p:nvPr/>
        </p:nvSpPr>
        <p:spPr>
          <a:xfrm>
            <a:off x="646648" y="304800"/>
            <a:ext cx="3648756" cy="584775"/>
          </a:xfrm>
          <a:prstGeom prst="rect">
            <a:avLst/>
          </a:prstGeom>
          <a:noFill/>
        </p:spPr>
        <p:txBody>
          <a:bodyPr wrap="none" rtlCol="0">
            <a:spAutoFit/>
          </a:bodyPr>
          <a:lstStyle/>
          <a:p>
            <a:r>
              <a:rPr lang="en-US" sz="3200" dirty="0" smtClean="0">
                <a:latin typeface="Book Antiqua" pitchFamily="18" charset="0"/>
              </a:rPr>
              <a:t>Problem Statement</a:t>
            </a:r>
            <a:endParaRPr lang="en-US" sz="3200" dirty="0">
              <a:latin typeface="Book Antiqua" pitchFamily="18" charset="0"/>
            </a:endParaRPr>
          </a:p>
        </p:txBody>
      </p:sp>
      <p:sp>
        <p:nvSpPr>
          <p:cNvPr id="5" name="Rectangle 4"/>
          <p:cNvSpPr/>
          <p:nvPr/>
        </p:nvSpPr>
        <p:spPr>
          <a:xfrm>
            <a:off x="838200" y="1716881"/>
            <a:ext cx="7467600" cy="3693319"/>
          </a:xfrm>
          <a:prstGeom prst="rect">
            <a:avLst/>
          </a:prstGeom>
        </p:spPr>
        <p:txBody>
          <a:bodyPr wrap="square">
            <a:spAutoFit/>
          </a:bodyPr>
          <a:lstStyle/>
          <a:p>
            <a:pPr lvl="0" algn="just">
              <a:buFont typeface="Arial" pitchFamily="34" charset="0"/>
              <a:buChar char="•"/>
            </a:pPr>
            <a:r>
              <a:rPr lang="en-US" dirty="0" smtClean="0">
                <a:latin typeface="Lucida Sans Unicode" pitchFamily="34" charset="0"/>
                <a:cs typeface="Lucida Sans Unicode" pitchFamily="34" charset="0"/>
              </a:rPr>
              <a:t> Patent Validity and Enforcement Questions involves analysis of documents in various domains – World-wide Patents, PTO File Wrappers, Scientific Publications and Court documents</a:t>
            </a:r>
          </a:p>
          <a:p>
            <a:pPr algn="just">
              <a:buFont typeface="Arial" pitchFamily="34" charset="0"/>
              <a:buChar char="•"/>
            </a:pPr>
            <a:endParaRPr lang="en-US" dirty="0" smtClean="0">
              <a:latin typeface="Lucida Sans Unicode" pitchFamily="34" charset="0"/>
              <a:cs typeface="Lucida Sans Unicode" pitchFamily="34" charset="0"/>
            </a:endParaRPr>
          </a:p>
          <a:p>
            <a:pPr algn="just">
              <a:buFont typeface="Arial" pitchFamily="34" charset="0"/>
              <a:buChar char="•"/>
            </a:pPr>
            <a:r>
              <a:rPr lang="en-US" dirty="0" smtClean="0">
                <a:latin typeface="Lucida Sans Unicode" pitchFamily="34" charset="0"/>
                <a:cs typeface="Lucida Sans Unicode" pitchFamily="34" charset="0"/>
              </a:rPr>
              <a:t> The information is siloed into several diverse information sources</a:t>
            </a:r>
          </a:p>
          <a:p>
            <a:pPr algn="just">
              <a:buFont typeface="Arial" pitchFamily="34" charset="0"/>
              <a:buChar char="•"/>
            </a:pPr>
            <a:endParaRPr lang="en-US" dirty="0" smtClean="0">
              <a:latin typeface="Lucida Sans Unicode" pitchFamily="34" charset="0"/>
              <a:cs typeface="Lucida Sans Unicode" pitchFamily="34" charset="0"/>
            </a:endParaRPr>
          </a:p>
          <a:p>
            <a:pPr algn="just">
              <a:buFont typeface="Arial" pitchFamily="34" charset="0"/>
              <a:buChar char="•"/>
            </a:pPr>
            <a:r>
              <a:rPr lang="en-US" dirty="0" smtClean="0">
                <a:latin typeface="Lucida Sans Unicode" pitchFamily="34" charset="0"/>
                <a:cs typeface="Lucida Sans Unicode" pitchFamily="34" charset="0"/>
              </a:rPr>
              <a:t> The sources are diverse in structure, in formats, in semantics and syntax</a:t>
            </a:r>
          </a:p>
          <a:p>
            <a:pPr algn="just">
              <a:buFont typeface="Arial" pitchFamily="34" charset="0"/>
              <a:buChar char="•"/>
            </a:pPr>
            <a:endParaRPr lang="en-US" dirty="0" smtClean="0">
              <a:latin typeface="Lucida Sans Unicode" pitchFamily="34" charset="0"/>
              <a:cs typeface="Lucida Sans Unicode" pitchFamily="34" charset="0"/>
            </a:endParaRPr>
          </a:p>
          <a:p>
            <a:pPr algn="just">
              <a:buFont typeface="Arial" pitchFamily="34" charset="0"/>
              <a:buChar char="•"/>
            </a:pPr>
            <a:endParaRPr lang="en-US" dirty="0" smtClean="0">
              <a:latin typeface="Lucida Sans Unicode" pitchFamily="34" charset="0"/>
              <a:cs typeface="Lucida Sans Unicode" pitchFamily="34" charset="0"/>
            </a:endParaRPr>
          </a:p>
          <a:p>
            <a:pPr algn="just">
              <a:buFont typeface="Arial" pitchFamily="34" charset="0"/>
              <a:buChar char="•"/>
            </a:pPr>
            <a:r>
              <a:rPr lang="en-US" b="1" dirty="0" smtClean="0">
                <a:latin typeface="Lucida Sans Unicode" pitchFamily="34" charset="0"/>
                <a:cs typeface="Lucida Sans Unicode" pitchFamily="34" charset="0"/>
              </a:rPr>
              <a:t> How to develop a comprehensive knowledge of patents in a particular technological space?</a:t>
            </a:r>
          </a:p>
        </p:txBody>
      </p:sp>
      <p:sp>
        <p:nvSpPr>
          <p:cNvPr id="6" name="Date Placeholder 5"/>
          <p:cNvSpPr>
            <a:spLocks noGrp="1"/>
          </p:cNvSpPr>
          <p:nvPr>
            <p:ph type="dt" sz="half" idx="10"/>
          </p:nvPr>
        </p:nvSpPr>
        <p:spPr/>
        <p:txBody>
          <a:bodyPr/>
          <a:lstStyle/>
          <a:p>
            <a:r>
              <a:rPr lang="en-US" smtClean="0"/>
              <a:t>5/24/2011</a:t>
            </a:r>
            <a:endParaRPr lang="en-US"/>
          </a:p>
        </p:txBody>
      </p:sp>
      <p:sp>
        <p:nvSpPr>
          <p:cNvPr id="7" name="Slide Number Placeholder 6"/>
          <p:cNvSpPr>
            <a:spLocks noGrp="1"/>
          </p:cNvSpPr>
          <p:nvPr>
            <p:ph type="sldNum" sz="quarter" idx="12"/>
          </p:nvPr>
        </p:nvSpPr>
        <p:spPr/>
        <p:txBody>
          <a:bodyPr/>
          <a:lstStyle/>
          <a:p>
            <a:fld id="{02B7F9B6-6DF0-44EF-B764-F741D4052E49}"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15000">
              <a:schemeClr val="accent1">
                <a:tint val="66000"/>
                <a:satMod val="160000"/>
              </a:schemeClr>
            </a:gs>
            <a:gs pos="20000">
              <a:schemeClr val="bg1"/>
            </a:gs>
          </a:gsLst>
          <a:lin ang="5400000" scaled="0"/>
          <a:tileRect/>
        </a:gradFill>
        <a:effectLst/>
      </p:bgPr>
    </p:bg>
    <p:spTree>
      <p:nvGrpSpPr>
        <p:cNvPr id="1" name=""/>
        <p:cNvGrpSpPr/>
        <p:nvPr/>
      </p:nvGrpSpPr>
      <p:grpSpPr>
        <a:xfrm>
          <a:off x="0" y="0"/>
          <a:ext cx="0" cy="0"/>
          <a:chOff x="0" y="0"/>
          <a:chExt cx="0" cy="0"/>
        </a:xfrm>
      </p:grpSpPr>
      <p:pic>
        <p:nvPicPr>
          <p:cNvPr id="3" name="Picture 7"/>
          <p:cNvPicPr>
            <a:picLocks noChangeAspect="1" noChangeArrowheads="1"/>
          </p:cNvPicPr>
          <p:nvPr/>
        </p:nvPicPr>
        <p:blipFill>
          <a:blip r:embed="rId3" cstate="print"/>
          <a:srcRect/>
          <a:stretch>
            <a:fillRect/>
          </a:stretch>
        </p:blipFill>
        <p:spPr bwMode="auto">
          <a:xfrm>
            <a:off x="457200" y="1143000"/>
            <a:ext cx="3657600" cy="4876800"/>
          </a:xfrm>
          <a:prstGeom prst="rect">
            <a:avLst/>
          </a:prstGeom>
          <a:noFill/>
          <a:ln w="9525">
            <a:noFill/>
            <a:miter lim="800000"/>
            <a:headEnd/>
            <a:tailEnd/>
          </a:ln>
          <a:effectLst>
            <a:outerShdw blurRad="50800" dist="38100" dir="8100000" algn="tr" rotWithShape="0">
              <a:prstClr val="black">
                <a:alpha val="40000"/>
              </a:prstClr>
            </a:outerShdw>
          </a:effectLst>
        </p:spPr>
      </p:pic>
      <p:sp>
        <p:nvSpPr>
          <p:cNvPr id="4" name="TextBox 3"/>
          <p:cNvSpPr txBox="1"/>
          <p:nvPr/>
        </p:nvSpPr>
        <p:spPr>
          <a:xfrm>
            <a:off x="609600" y="304800"/>
            <a:ext cx="4992072" cy="584775"/>
          </a:xfrm>
          <a:prstGeom prst="rect">
            <a:avLst/>
          </a:prstGeom>
          <a:noFill/>
        </p:spPr>
        <p:txBody>
          <a:bodyPr wrap="none" rtlCol="0">
            <a:spAutoFit/>
          </a:bodyPr>
          <a:lstStyle/>
          <a:p>
            <a:r>
              <a:rPr lang="en-US" sz="3200" dirty="0" smtClean="0">
                <a:latin typeface="Book Antiqua" pitchFamily="18" charset="0"/>
              </a:rPr>
              <a:t>Instantiating the Ontology</a:t>
            </a:r>
          </a:p>
        </p:txBody>
      </p:sp>
      <p:sp>
        <p:nvSpPr>
          <p:cNvPr id="6" name="Oval 5"/>
          <p:cNvSpPr/>
          <p:nvPr/>
        </p:nvSpPr>
        <p:spPr>
          <a:xfrm>
            <a:off x="4800600" y="5486400"/>
            <a:ext cx="1066800" cy="533400"/>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1600" dirty="0" smtClean="0"/>
              <a:t>Case 1</a:t>
            </a:r>
            <a:endParaRPr lang="en-US" sz="1600" dirty="0"/>
          </a:p>
        </p:txBody>
      </p:sp>
      <p:sp>
        <p:nvSpPr>
          <p:cNvPr id="7" name="Rounded Rectangle 6"/>
          <p:cNvSpPr/>
          <p:nvPr/>
        </p:nvSpPr>
        <p:spPr>
          <a:xfrm>
            <a:off x="6781800" y="5029200"/>
            <a:ext cx="1066800" cy="533400"/>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dirty="0" smtClean="0"/>
              <a:t>Amgen ..</a:t>
            </a:r>
            <a:endParaRPr lang="en-US" dirty="0"/>
          </a:p>
        </p:txBody>
      </p:sp>
      <p:sp>
        <p:nvSpPr>
          <p:cNvPr id="8" name="Rounded Rectangle 7"/>
          <p:cNvSpPr/>
          <p:nvPr/>
        </p:nvSpPr>
        <p:spPr>
          <a:xfrm>
            <a:off x="4648200" y="4343400"/>
            <a:ext cx="1066800" cy="533400"/>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dirty="0" smtClean="0"/>
              <a:t>Chugai ..</a:t>
            </a:r>
            <a:endParaRPr lang="en-US" dirty="0"/>
          </a:p>
        </p:txBody>
      </p:sp>
      <p:cxnSp>
        <p:nvCxnSpPr>
          <p:cNvPr id="10" name="Straight Arrow Connector 9"/>
          <p:cNvCxnSpPr>
            <a:endCxn id="8" idx="1"/>
          </p:cNvCxnSpPr>
          <p:nvPr/>
        </p:nvCxnSpPr>
        <p:spPr>
          <a:xfrm rot="16200000" flipH="1">
            <a:off x="1885950" y="1847850"/>
            <a:ext cx="2781300" cy="2743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endCxn id="6" idx="2"/>
          </p:cNvCxnSpPr>
          <p:nvPr/>
        </p:nvCxnSpPr>
        <p:spPr>
          <a:xfrm>
            <a:off x="4114800" y="5410200"/>
            <a:ext cx="685800" cy="3429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endCxn id="7" idx="1"/>
          </p:cNvCxnSpPr>
          <p:nvPr/>
        </p:nvCxnSpPr>
        <p:spPr>
          <a:xfrm>
            <a:off x="2667000" y="1524000"/>
            <a:ext cx="4114800" cy="37719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Freeform 23"/>
          <p:cNvSpPr/>
          <p:nvPr/>
        </p:nvSpPr>
        <p:spPr>
          <a:xfrm>
            <a:off x="4934309" y="4899804"/>
            <a:ext cx="396816" cy="586596"/>
          </a:xfrm>
          <a:custGeom>
            <a:avLst/>
            <a:gdLst>
              <a:gd name="connsiteX0" fmla="*/ 396816 w 396816"/>
              <a:gd name="connsiteY0" fmla="*/ 586596 h 586596"/>
              <a:gd name="connsiteX1" fmla="*/ 34506 w 396816"/>
              <a:gd name="connsiteY1" fmla="*/ 293298 h 586596"/>
              <a:gd name="connsiteX2" fmla="*/ 189782 w 396816"/>
              <a:gd name="connsiteY2" fmla="*/ 0 h 586596"/>
            </a:gdLst>
            <a:ahLst/>
            <a:cxnLst>
              <a:cxn ang="0">
                <a:pos x="connsiteX0" y="connsiteY0"/>
              </a:cxn>
              <a:cxn ang="0">
                <a:pos x="connsiteX1" y="connsiteY1"/>
              </a:cxn>
              <a:cxn ang="0">
                <a:pos x="connsiteX2" y="connsiteY2"/>
              </a:cxn>
            </a:cxnLst>
            <a:rect l="l" t="t" r="r" b="b"/>
            <a:pathLst>
              <a:path w="396816" h="586596">
                <a:moveTo>
                  <a:pt x="396816" y="586596"/>
                </a:moveTo>
                <a:cubicBezTo>
                  <a:pt x="232914" y="488830"/>
                  <a:pt x="69012" y="391064"/>
                  <a:pt x="34506" y="293298"/>
                </a:cubicBezTo>
                <a:cubicBezTo>
                  <a:pt x="0" y="195532"/>
                  <a:pt x="94891" y="97766"/>
                  <a:pt x="189782" y="0"/>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Freeform 24"/>
          <p:cNvSpPr/>
          <p:nvPr/>
        </p:nvSpPr>
        <p:spPr>
          <a:xfrm>
            <a:off x="5831457" y="5589917"/>
            <a:ext cx="1500996" cy="327804"/>
          </a:xfrm>
          <a:custGeom>
            <a:avLst/>
            <a:gdLst>
              <a:gd name="connsiteX0" fmla="*/ 0 w 1500996"/>
              <a:gd name="connsiteY0" fmla="*/ 207034 h 327804"/>
              <a:gd name="connsiteX1" fmla="*/ 966158 w 1500996"/>
              <a:gd name="connsiteY1" fmla="*/ 293298 h 327804"/>
              <a:gd name="connsiteX2" fmla="*/ 1500996 w 1500996"/>
              <a:gd name="connsiteY2" fmla="*/ 0 h 327804"/>
            </a:gdLst>
            <a:ahLst/>
            <a:cxnLst>
              <a:cxn ang="0">
                <a:pos x="connsiteX0" y="connsiteY0"/>
              </a:cxn>
              <a:cxn ang="0">
                <a:pos x="connsiteX1" y="connsiteY1"/>
              </a:cxn>
              <a:cxn ang="0">
                <a:pos x="connsiteX2" y="connsiteY2"/>
              </a:cxn>
            </a:cxnLst>
            <a:rect l="l" t="t" r="r" b="b"/>
            <a:pathLst>
              <a:path w="1500996" h="327804">
                <a:moveTo>
                  <a:pt x="0" y="207034"/>
                </a:moveTo>
                <a:cubicBezTo>
                  <a:pt x="357996" y="267419"/>
                  <a:pt x="715992" y="327804"/>
                  <a:pt x="966158" y="293298"/>
                </a:cubicBezTo>
                <a:cubicBezTo>
                  <a:pt x="1216324" y="258792"/>
                  <a:pt x="1358660" y="129396"/>
                  <a:pt x="1500996" y="0"/>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TextBox 25"/>
          <p:cNvSpPr txBox="1"/>
          <p:nvPr/>
        </p:nvSpPr>
        <p:spPr>
          <a:xfrm>
            <a:off x="6629400" y="5791200"/>
            <a:ext cx="1282274" cy="369332"/>
          </a:xfrm>
          <a:prstGeom prst="rect">
            <a:avLst/>
          </a:prstGeom>
          <a:noFill/>
        </p:spPr>
        <p:txBody>
          <a:bodyPr wrap="none" rtlCol="0">
            <a:spAutoFit/>
          </a:bodyPr>
          <a:lstStyle/>
          <a:p>
            <a:r>
              <a:rPr lang="en-US" b="1" i="1" dirty="0" smtClean="0"/>
              <a:t>hasPlaintiff</a:t>
            </a:r>
            <a:endParaRPr lang="en-US" b="1" i="1" dirty="0"/>
          </a:p>
        </p:txBody>
      </p:sp>
      <p:sp>
        <p:nvSpPr>
          <p:cNvPr id="27" name="TextBox 26"/>
          <p:cNvSpPr txBox="1"/>
          <p:nvPr/>
        </p:nvSpPr>
        <p:spPr>
          <a:xfrm>
            <a:off x="5029200" y="5029200"/>
            <a:ext cx="1529008" cy="369332"/>
          </a:xfrm>
          <a:prstGeom prst="rect">
            <a:avLst/>
          </a:prstGeom>
          <a:noFill/>
        </p:spPr>
        <p:txBody>
          <a:bodyPr wrap="none" rtlCol="0">
            <a:spAutoFit/>
          </a:bodyPr>
          <a:lstStyle/>
          <a:p>
            <a:r>
              <a:rPr lang="en-US" b="1" i="1" dirty="0" smtClean="0"/>
              <a:t>hasDefendant</a:t>
            </a:r>
            <a:endParaRPr lang="en-US" b="1" i="1" dirty="0"/>
          </a:p>
        </p:txBody>
      </p:sp>
      <p:sp>
        <p:nvSpPr>
          <p:cNvPr id="30" name="Date Placeholder 29"/>
          <p:cNvSpPr>
            <a:spLocks noGrp="1"/>
          </p:cNvSpPr>
          <p:nvPr>
            <p:ph type="dt" sz="half" idx="10"/>
          </p:nvPr>
        </p:nvSpPr>
        <p:spPr/>
        <p:txBody>
          <a:bodyPr/>
          <a:lstStyle/>
          <a:p>
            <a:r>
              <a:rPr lang="en-US" smtClean="0"/>
              <a:t>5/24/2011</a:t>
            </a:r>
            <a:endParaRPr lang="en-US"/>
          </a:p>
        </p:txBody>
      </p:sp>
      <p:sp>
        <p:nvSpPr>
          <p:cNvPr id="31" name="Slide Number Placeholder 30"/>
          <p:cNvSpPr>
            <a:spLocks noGrp="1"/>
          </p:cNvSpPr>
          <p:nvPr>
            <p:ph type="sldNum" sz="quarter" idx="12"/>
          </p:nvPr>
        </p:nvSpPr>
        <p:spPr/>
        <p:txBody>
          <a:bodyPr/>
          <a:lstStyle/>
          <a:p>
            <a:fld id="{02B7F9B6-6DF0-44EF-B764-F741D4052E49}" type="slidenum">
              <a:rPr lang="en-US" smtClean="0"/>
              <a:pPr/>
              <a:t>20</a:t>
            </a:fld>
            <a:endParaRPr lang="en-US"/>
          </a:p>
        </p:txBody>
      </p:sp>
      <p:sp>
        <p:nvSpPr>
          <p:cNvPr id="5" name="TextBox 4"/>
          <p:cNvSpPr txBox="1"/>
          <p:nvPr/>
        </p:nvSpPr>
        <p:spPr>
          <a:xfrm>
            <a:off x="4648200" y="1120676"/>
            <a:ext cx="4267200" cy="2862322"/>
          </a:xfrm>
          <a:prstGeom prst="rect">
            <a:avLst/>
          </a:prstGeom>
          <a:noFill/>
        </p:spPr>
        <p:txBody>
          <a:bodyPr wrap="square" rtlCol="0">
            <a:spAutoFit/>
          </a:bodyPr>
          <a:lstStyle/>
          <a:p>
            <a:pPr algn="just">
              <a:buFont typeface="Wingdings" pitchFamily="2" charset="2"/>
              <a:buChar char="Ø"/>
            </a:pPr>
            <a:r>
              <a:rPr lang="en-US" dirty="0" smtClean="0">
                <a:latin typeface="Lucida Sans Unicode" pitchFamily="34" charset="0"/>
                <a:cs typeface="Lucida Sans Unicode" pitchFamily="34" charset="0"/>
              </a:rPr>
              <a:t> Documents are automatically parsed using a regular expression based script</a:t>
            </a:r>
          </a:p>
          <a:p>
            <a:pPr algn="just">
              <a:buFont typeface="Wingdings" pitchFamily="2" charset="2"/>
              <a:buChar char="Ø"/>
            </a:pPr>
            <a:endParaRPr lang="en-US" dirty="0" smtClean="0">
              <a:latin typeface="Lucida Sans Unicode" pitchFamily="34" charset="0"/>
              <a:cs typeface="Lucida Sans Unicode" pitchFamily="34" charset="0"/>
            </a:endParaRPr>
          </a:p>
          <a:p>
            <a:pPr algn="just">
              <a:buFont typeface="Wingdings" pitchFamily="2" charset="2"/>
              <a:buChar char="Ø"/>
            </a:pPr>
            <a:r>
              <a:rPr lang="en-US" dirty="0" smtClean="0">
                <a:latin typeface="Lucida Sans Unicode" pitchFamily="34" charset="0"/>
                <a:cs typeface="Lucida Sans Unicode" pitchFamily="34" charset="0"/>
              </a:rPr>
              <a:t> Separate scripts needed for each document domain</a:t>
            </a:r>
          </a:p>
          <a:p>
            <a:pPr algn="just">
              <a:buFont typeface="Wingdings" pitchFamily="2" charset="2"/>
              <a:buChar char="Ø"/>
            </a:pPr>
            <a:endParaRPr lang="en-US" dirty="0" smtClean="0">
              <a:latin typeface="Lucida Sans Unicode" pitchFamily="34" charset="0"/>
              <a:cs typeface="Lucida Sans Unicode" pitchFamily="34" charset="0"/>
            </a:endParaRPr>
          </a:p>
          <a:p>
            <a:pPr algn="just">
              <a:buFont typeface="Wingdings" pitchFamily="2" charset="2"/>
              <a:buChar char="Ø"/>
            </a:pPr>
            <a:r>
              <a:rPr lang="en-US" dirty="0" smtClean="0">
                <a:latin typeface="Lucida Sans Unicode" pitchFamily="34" charset="0"/>
                <a:cs typeface="Lucida Sans Unicode" pitchFamily="34" charset="0"/>
              </a:rPr>
              <a:t> Ontology is automatically instantiated using the Protégé-OWL API</a:t>
            </a:r>
            <a:endParaRPr lang="en-US" dirty="0">
              <a:latin typeface="Lucida Sans Unicode" pitchFamily="34" charset="0"/>
              <a:cs typeface="Lucida Sans Unicode"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15000">
              <a:schemeClr val="accent1">
                <a:tint val="66000"/>
                <a:satMod val="160000"/>
              </a:schemeClr>
            </a:gs>
            <a:gs pos="20000">
              <a:schemeClr val="bg1"/>
            </a:gs>
          </a:gsLst>
          <a:lin ang="5400000" scaled="0"/>
          <a:tileRect/>
        </a:gradFill>
        <a:effectLst/>
      </p:bgPr>
    </p:bg>
    <p:spTree>
      <p:nvGrpSpPr>
        <p:cNvPr id="1" name=""/>
        <p:cNvGrpSpPr/>
        <p:nvPr/>
      </p:nvGrpSpPr>
      <p:grpSpPr>
        <a:xfrm>
          <a:off x="0" y="0"/>
          <a:ext cx="0" cy="0"/>
          <a:chOff x="0" y="0"/>
          <a:chExt cx="0" cy="0"/>
        </a:xfrm>
      </p:grpSpPr>
      <p:sp>
        <p:nvSpPr>
          <p:cNvPr id="3" name="TextBox 2"/>
          <p:cNvSpPr txBox="1"/>
          <p:nvPr/>
        </p:nvSpPr>
        <p:spPr>
          <a:xfrm>
            <a:off x="609600" y="1752600"/>
            <a:ext cx="7848600" cy="3416320"/>
          </a:xfrm>
          <a:prstGeom prst="rect">
            <a:avLst/>
          </a:prstGeom>
          <a:noFill/>
        </p:spPr>
        <p:txBody>
          <a:bodyPr wrap="square" rtlCol="0">
            <a:spAutoFit/>
          </a:bodyPr>
          <a:lstStyle/>
          <a:p>
            <a:pPr algn="just">
              <a:buFont typeface="Wingdings" pitchFamily="2" charset="2"/>
              <a:buChar char="Ø"/>
            </a:pPr>
            <a:r>
              <a:rPr lang="en-US" dirty="0" smtClean="0">
                <a:latin typeface="Lucida Sans Unicode" pitchFamily="34" charset="0"/>
                <a:cs typeface="Lucida Sans Unicode" pitchFamily="34" charset="0"/>
              </a:rPr>
              <a:t> 54 Classes, 40 Properties and over 15,000 individuals from 1150 patents, 30 court cases and one partially instantiated file wrapper</a:t>
            </a:r>
          </a:p>
          <a:p>
            <a:pPr algn="just">
              <a:buFont typeface="Wingdings" pitchFamily="2" charset="2"/>
              <a:buChar char="Ø"/>
            </a:pPr>
            <a:endParaRPr lang="en-US" dirty="0" smtClean="0">
              <a:latin typeface="Lucida Sans Unicode" pitchFamily="34" charset="0"/>
              <a:cs typeface="Lucida Sans Unicode" pitchFamily="34" charset="0"/>
            </a:endParaRPr>
          </a:p>
          <a:p>
            <a:pPr algn="just">
              <a:buFont typeface="Wingdings" pitchFamily="2" charset="2"/>
              <a:buChar char="Ø"/>
            </a:pPr>
            <a:r>
              <a:rPr lang="en-US" dirty="0" smtClean="0">
                <a:latin typeface="Lucida Sans Unicode" pitchFamily="34" charset="0"/>
                <a:cs typeface="Lucida Sans Unicode" pitchFamily="34" charset="0"/>
              </a:rPr>
              <a:t> Used Protégé-OWL to edit the ontology and Protégé-OWL API to programmatically instantiate physical documents</a:t>
            </a:r>
          </a:p>
          <a:p>
            <a:pPr algn="just">
              <a:buFont typeface="Wingdings" pitchFamily="2" charset="2"/>
              <a:buChar char="Ø"/>
            </a:pPr>
            <a:endParaRPr lang="en-US" dirty="0" smtClean="0">
              <a:latin typeface="Lucida Sans Unicode" pitchFamily="34" charset="0"/>
              <a:cs typeface="Lucida Sans Unicode" pitchFamily="34" charset="0"/>
            </a:endParaRPr>
          </a:p>
          <a:p>
            <a:pPr algn="just">
              <a:buFont typeface="Wingdings" pitchFamily="2" charset="2"/>
              <a:buChar char="Ø"/>
            </a:pPr>
            <a:r>
              <a:rPr lang="en-US" dirty="0" smtClean="0">
                <a:latin typeface="Lucida Sans Unicode" pitchFamily="34" charset="0"/>
                <a:cs typeface="Lucida Sans Unicode" pitchFamily="34" charset="0"/>
              </a:rPr>
              <a:t> Can query any SPARQL endpoint such as Protégé or Virtuoso’s Triple Store</a:t>
            </a:r>
          </a:p>
          <a:p>
            <a:pPr algn="just">
              <a:buFont typeface="Wingdings" pitchFamily="2" charset="2"/>
              <a:buChar char="Ø"/>
            </a:pPr>
            <a:endParaRPr lang="en-US" dirty="0" smtClean="0">
              <a:latin typeface="Lucida Sans Unicode" pitchFamily="34" charset="0"/>
              <a:cs typeface="Lucida Sans Unicode" pitchFamily="34" charset="0"/>
            </a:endParaRPr>
          </a:p>
          <a:p>
            <a:pPr algn="just">
              <a:buFont typeface="Wingdings" pitchFamily="2" charset="2"/>
              <a:buChar char="Ø"/>
            </a:pPr>
            <a:r>
              <a:rPr lang="en-US" dirty="0" smtClean="0">
                <a:latin typeface="Lucida Sans Unicode" pitchFamily="34" charset="0"/>
                <a:cs typeface="Lucida Sans Unicode" pitchFamily="34" charset="0"/>
              </a:rPr>
              <a:t> Can also use SWRL to query (We haven’t developed SWRL query rules)</a:t>
            </a:r>
          </a:p>
          <a:p>
            <a:pPr algn="just"/>
            <a:endParaRPr lang="en-US" dirty="0">
              <a:latin typeface="Lucida Sans Unicode" pitchFamily="34" charset="0"/>
              <a:cs typeface="Lucida Sans Unicode" pitchFamily="34" charset="0"/>
            </a:endParaRPr>
          </a:p>
        </p:txBody>
      </p:sp>
      <p:sp>
        <p:nvSpPr>
          <p:cNvPr id="4" name="TextBox 3"/>
          <p:cNvSpPr txBox="1"/>
          <p:nvPr/>
        </p:nvSpPr>
        <p:spPr>
          <a:xfrm>
            <a:off x="609600" y="304800"/>
            <a:ext cx="1834156" cy="584775"/>
          </a:xfrm>
          <a:prstGeom prst="rect">
            <a:avLst/>
          </a:prstGeom>
          <a:noFill/>
        </p:spPr>
        <p:txBody>
          <a:bodyPr wrap="none" rtlCol="0">
            <a:spAutoFit/>
          </a:bodyPr>
          <a:lstStyle/>
          <a:p>
            <a:r>
              <a:rPr lang="en-US" sz="3200" dirty="0" smtClean="0">
                <a:latin typeface="Book Antiqua" pitchFamily="18" charset="0"/>
              </a:rPr>
              <a:t>So Far …</a:t>
            </a:r>
          </a:p>
        </p:txBody>
      </p:sp>
      <p:sp>
        <p:nvSpPr>
          <p:cNvPr id="5" name="Date Placeholder 4"/>
          <p:cNvSpPr>
            <a:spLocks noGrp="1"/>
          </p:cNvSpPr>
          <p:nvPr>
            <p:ph type="dt" sz="half" idx="10"/>
          </p:nvPr>
        </p:nvSpPr>
        <p:spPr/>
        <p:txBody>
          <a:bodyPr/>
          <a:lstStyle/>
          <a:p>
            <a:r>
              <a:rPr lang="en-US" smtClean="0"/>
              <a:t>5/24/2011</a:t>
            </a:r>
            <a:endParaRPr lang="en-US"/>
          </a:p>
        </p:txBody>
      </p:sp>
      <p:sp>
        <p:nvSpPr>
          <p:cNvPr id="6" name="Slide Number Placeholder 5"/>
          <p:cNvSpPr>
            <a:spLocks noGrp="1"/>
          </p:cNvSpPr>
          <p:nvPr>
            <p:ph type="sldNum" sz="quarter" idx="12"/>
          </p:nvPr>
        </p:nvSpPr>
        <p:spPr/>
        <p:txBody>
          <a:bodyPr/>
          <a:lstStyle/>
          <a:p>
            <a:fld id="{02B7F9B6-6DF0-44EF-B764-F741D4052E49}" type="slidenum">
              <a:rPr lang="en-US" smtClean="0"/>
              <a:pPr/>
              <a:t>21</a:t>
            </a:fld>
            <a:endParaRPr lang="en-US"/>
          </a:p>
        </p:txBody>
      </p:sp>
    </p:spTree>
  </p:cSld>
  <p:clrMapOvr>
    <a:masterClrMapping/>
  </p:clrMapOvr>
  <p:transition>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15000">
              <a:schemeClr val="accent1">
                <a:tint val="66000"/>
                <a:satMod val="160000"/>
              </a:schemeClr>
            </a:gs>
            <a:gs pos="20000">
              <a:schemeClr val="bg1"/>
            </a:gs>
          </a:gsLst>
          <a:lin ang="5400000" scaled="0"/>
          <a:tileRect/>
        </a:gradFill>
        <a:effectLst/>
      </p:bgPr>
    </p:bg>
    <p:spTree>
      <p:nvGrpSpPr>
        <p:cNvPr id="1" name=""/>
        <p:cNvGrpSpPr/>
        <p:nvPr/>
      </p:nvGrpSpPr>
      <p:grpSpPr>
        <a:xfrm>
          <a:off x="0" y="0"/>
          <a:ext cx="0" cy="0"/>
          <a:chOff x="0" y="0"/>
          <a:chExt cx="0" cy="0"/>
        </a:xfrm>
      </p:grpSpPr>
      <p:sp>
        <p:nvSpPr>
          <p:cNvPr id="3" name="TextBox 2"/>
          <p:cNvSpPr txBox="1"/>
          <p:nvPr/>
        </p:nvSpPr>
        <p:spPr>
          <a:xfrm>
            <a:off x="609600" y="304800"/>
            <a:ext cx="4597734" cy="584775"/>
          </a:xfrm>
          <a:prstGeom prst="rect">
            <a:avLst/>
          </a:prstGeom>
          <a:noFill/>
        </p:spPr>
        <p:txBody>
          <a:bodyPr wrap="none" rtlCol="0">
            <a:spAutoFit/>
          </a:bodyPr>
          <a:lstStyle/>
          <a:p>
            <a:r>
              <a:rPr lang="en-US" sz="3200" dirty="0" smtClean="0">
                <a:latin typeface="Book Antiqua" pitchFamily="18" charset="0"/>
              </a:rPr>
              <a:t>Querying with SPARQL</a:t>
            </a:r>
          </a:p>
        </p:txBody>
      </p:sp>
      <p:sp>
        <p:nvSpPr>
          <p:cNvPr id="4" name="Date Placeholder 3"/>
          <p:cNvSpPr>
            <a:spLocks noGrp="1"/>
          </p:cNvSpPr>
          <p:nvPr>
            <p:ph type="dt" sz="half" idx="10"/>
          </p:nvPr>
        </p:nvSpPr>
        <p:spPr/>
        <p:txBody>
          <a:bodyPr/>
          <a:lstStyle/>
          <a:p>
            <a:r>
              <a:rPr lang="en-US" smtClean="0"/>
              <a:t>5/24/2011</a:t>
            </a:r>
            <a:endParaRPr lang="en-US"/>
          </a:p>
        </p:txBody>
      </p:sp>
      <p:sp>
        <p:nvSpPr>
          <p:cNvPr id="5" name="Slide Number Placeholder 4"/>
          <p:cNvSpPr>
            <a:spLocks noGrp="1"/>
          </p:cNvSpPr>
          <p:nvPr>
            <p:ph type="sldNum" sz="quarter" idx="12"/>
          </p:nvPr>
        </p:nvSpPr>
        <p:spPr/>
        <p:txBody>
          <a:bodyPr/>
          <a:lstStyle/>
          <a:p>
            <a:fld id="{02B7F9B6-6DF0-44EF-B764-F741D4052E49}" type="slidenum">
              <a:rPr lang="en-US" smtClean="0"/>
              <a:pPr/>
              <a:t>22</a:t>
            </a:fld>
            <a:endParaRPr lang="en-US"/>
          </a:p>
        </p:txBody>
      </p:sp>
      <p:sp>
        <p:nvSpPr>
          <p:cNvPr id="7" name="Rectangle 6"/>
          <p:cNvSpPr/>
          <p:nvPr/>
        </p:nvSpPr>
        <p:spPr>
          <a:xfrm>
            <a:off x="609600" y="3124200"/>
            <a:ext cx="4572000" cy="1200329"/>
          </a:xfrm>
          <a:prstGeom prst="rect">
            <a:avLst/>
          </a:prstGeom>
        </p:spPr>
        <p:txBody>
          <a:bodyPr>
            <a:spAutoFit/>
          </a:bodyPr>
          <a:lstStyle/>
          <a:p>
            <a:r>
              <a:rPr lang="en-US" dirty="0" smtClean="0"/>
              <a:t>SELECT ?subject ?predicate ?object</a:t>
            </a:r>
          </a:p>
          <a:p>
            <a:r>
              <a:rPr lang="en-US" dirty="0" smtClean="0"/>
              <a:t>WHERE {</a:t>
            </a:r>
          </a:p>
          <a:p>
            <a:r>
              <a:rPr lang="en-US" dirty="0" smtClean="0"/>
              <a:t>?subject ?predicate ?object </a:t>
            </a:r>
          </a:p>
          <a:p>
            <a:r>
              <a:rPr lang="en-US" dirty="0" smtClean="0"/>
              <a:t>} </a:t>
            </a:r>
          </a:p>
        </p:txBody>
      </p:sp>
      <p:sp>
        <p:nvSpPr>
          <p:cNvPr id="8" name="TextBox 7"/>
          <p:cNvSpPr txBox="1"/>
          <p:nvPr/>
        </p:nvSpPr>
        <p:spPr>
          <a:xfrm>
            <a:off x="2315337" y="2602468"/>
            <a:ext cx="1037463" cy="369332"/>
          </a:xfrm>
          <a:prstGeom prst="rect">
            <a:avLst/>
          </a:prstGeom>
          <a:noFill/>
        </p:spPr>
        <p:txBody>
          <a:bodyPr wrap="none" rtlCol="0">
            <a:spAutoFit/>
          </a:bodyPr>
          <a:lstStyle/>
          <a:p>
            <a:r>
              <a:rPr lang="en-US" dirty="0" smtClean="0">
                <a:solidFill>
                  <a:srgbClr val="C00000"/>
                </a:solidFill>
              </a:rPr>
              <a:t>Variables</a:t>
            </a:r>
            <a:endParaRPr lang="en-US" dirty="0">
              <a:solidFill>
                <a:srgbClr val="C00000"/>
              </a:solidFill>
            </a:endParaRPr>
          </a:p>
        </p:txBody>
      </p:sp>
      <p:sp>
        <p:nvSpPr>
          <p:cNvPr id="9" name="TextBox 8"/>
          <p:cNvSpPr txBox="1"/>
          <p:nvPr/>
        </p:nvSpPr>
        <p:spPr>
          <a:xfrm>
            <a:off x="762000" y="2590800"/>
            <a:ext cx="1131592" cy="369332"/>
          </a:xfrm>
          <a:prstGeom prst="rect">
            <a:avLst/>
          </a:prstGeom>
          <a:noFill/>
        </p:spPr>
        <p:txBody>
          <a:bodyPr wrap="none" rtlCol="0">
            <a:spAutoFit/>
          </a:bodyPr>
          <a:lstStyle/>
          <a:p>
            <a:r>
              <a:rPr lang="en-US" dirty="0" smtClean="0">
                <a:solidFill>
                  <a:srgbClr val="C00000"/>
                </a:solidFill>
              </a:rPr>
              <a:t>Operation</a:t>
            </a:r>
            <a:endParaRPr lang="en-US" dirty="0">
              <a:solidFill>
                <a:srgbClr val="C00000"/>
              </a:solidFill>
            </a:endParaRPr>
          </a:p>
        </p:txBody>
      </p:sp>
      <p:sp>
        <p:nvSpPr>
          <p:cNvPr id="10" name="TextBox 9"/>
          <p:cNvSpPr txBox="1"/>
          <p:nvPr/>
        </p:nvSpPr>
        <p:spPr>
          <a:xfrm>
            <a:off x="3352800" y="4038600"/>
            <a:ext cx="795539" cy="369332"/>
          </a:xfrm>
          <a:prstGeom prst="rect">
            <a:avLst/>
          </a:prstGeom>
          <a:noFill/>
        </p:spPr>
        <p:txBody>
          <a:bodyPr wrap="none" rtlCol="0">
            <a:spAutoFit/>
          </a:bodyPr>
          <a:lstStyle/>
          <a:p>
            <a:r>
              <a:rPr lang="en-US" dirty="0" smtClean="0">
                <a:solidFill>
                  <a:srgbClr val="C00000"/>
                </a:solidFill>
              </a:rPr>
              <a:t>Triples</a:t>
            </a:r>
            <a:endParaRPr lang="en-US" dirty="0">
              <a:solidFill>
                <a:srgbClr val="C00000"/>
              </a:solidFill>
            </a:endParaRPr>
          </a:p>
        </p:txBody>
      </p:sp>
      <p:cxnSp>
        <p:nvCxnSpPr>
          <p:cNvPr id="12" name="Straight Connector 11"/>
          <p:cNvCxnSpPr>
            <a:stCxn id="9" idx="2"/>
          </p:cNvCxnSpPr>
          <p:nvPr/>
        </p:nvCxnSpPr>
        <p:spPr>
          <a:xfrm rot="5400000">
            <a:off x="1115264" y="2987868"/>
            <a:ext cx="240268" cy="184796"/>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8" idx="2"/>
          </p:cNvCxnSpPr>
          <p:nvPr/>
        </p:nvCxnSpPr>
        <p:spPr>
          <a:xfrm rot="5400000">
            <a:off x="2369535" y="2735866"/>
            <a:ext cx="228600" cy="700469"/>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8" idx="2"/>
          </p:cNvCxnSpPr>
          <p:nvPr/>
        </p:nvCxnSpPr>
        <p:spPr>
          <a:xfrm rot="5400000">
            <a:off x="2674335" y="3040666"/>
            <a:ext cx="228600" cy="90869"/>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8" idx="2"/>
          </p:cNvCxnSpPr>
          <p:nvPr/>
        </p:nvCxnSpPr>
        <p:spPr>
          <a:xfrm rot="16200000" flipH="1">
            <a:off x="3017234" y="2788634"/>
            <a:ext cx="228600" cy="594931"/>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0800000">
            <a:off x="3276600" y="3886200"/>
            <a:ext cx="457200" cy="152400"/>
          </a:xfrm>
          <a:prstGeom prst="line">
            <a:avLst/>
          </a:prstGeom>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419600" y="1524000"/>
            <a:ext cx="3962400" cy="4247317"/>
          </a:xfrm>
          <a:prstGeom prst="rect">
            <a:avLst/>
          </a:prstGeom>
          <a:noFill/>
        </p:spPr>
        <p:txBody>
          <a:bodyPr wrap="square" rtlCol="0">
            <a:spAutoFit/>
          </a:bodyPr>
          <a:lstStyle/>
          <a:p>
            <a:pPr algn="just">
              <a:buFont typeface="Wingdings" pitchFamily="2" charset="2"/>
              <a:buChar char="Ø"/>
            </a:pPr>
            <a:r>
              <a:rPr lang="en-US" dirty="0" smtClean="0">
                <a:latin typeface="Lucida Sans Unicode" pitchFamily="34" charset="0"/>
                <a:cs typeface="Lucida Sans Unicode" pitchFamily="34" charset="0"/>
              </a:rPr>
              <a:t> SPARQL is a query language for RDF</a:t>
            </a:r>
          </a:p>
          <a:p>
            <a:pPr algn="just">
              <a:buFont typeface="Wingdings" pitchFamily="2" charset="2"/>
              <a:buChar char="Ø"/>
            </a:pPr>
            <a:endParaRPr lang="en-US" dirty="0" smtClean="0">
              <a:latin typeface="Lucida Sans Unicode" pitchFamily="34" charset="0"/>
              <a:cs typeface="Lucida Sans Unicode" pitchFamily="34" charset="0"/>
            </a:endParaRPr>
          </a:p>
          <a:p>
            <a:pPr algn="just">
              <a:buFont typeface="Wingdings" pitchFamily="2" charset="2"/>
              <a:buChar char="Ø"/>
            </a:pPr>
            <a:r>
              <a:rPr lang="en-US" dirty="0" smtClean="0">
                <a:latin typeface="Lucida Sans Unicode" pitchFamily="34" charset="0"/>
                <a:cs typeface="Lucida Sans Unicode" pitchFamily="34" charset="0"/>
              </a:rPr>
              <a:t> Syntactically very similar to SQL – for relational databases</a:t>
            </a:r>
          </a:p>
          <a:p>
            <a:pPr algn="just">
              <a:buFont typeface="Wingdings" pitchFamily="2" charset="2"/>
              <a:buChar char="Ø"/>
            </a:pPr>
            <a:endParaRPr lang="en-US" dirty="0" smtClean="0">
              <a:latin typeface="Lucida Sans Unicode" pitchFamily="34" charset="0"/>
              <a:cs typeface="Lucida Sans Unicode" pitchFamily="34" charset="0"/>
            </a:endParaRPr>
          </a:p>
          <a:p>
            <a:pPr algn="just">
              <a:buFont typeface="Wingdings" pitchFamily="2" charset="2"/>
              <a:buChar char="Ø"/>
            </a:pPr>
            <a:r>
              <a:rPr lang="en-US" dirty="0" smtClean="0">
                <a:latin typeface="Lucida Sans Unicode" pitchFamily="34" charset="0"/>
                <a:cs typeface="Lucida Sans Unicode" pitchFamily="34" charset="0"/>
              </a:rPr>
              <a:t> Any number of variables can be specified</a:t>
            </a:r>
          </a:p>
          <a:p>
            <a:pPr algn="just">
              <a:buFont typeface="Wingdings" pitchFamily="2" charset="2"/>
              <a:buChar char="Ø"/>
            </a:pPr>
            <a:endParaRPr lang="en-US" dirty="0" smtClean="0">
              <a:latin typeface="Lucida Sans Unicode" pitchFamily="34" charset="0"/>
              <a:cs typeface="Lucida Sans Unicode" pitchFamily="34" charset="0"/>
            </a:endParaRPr>
          </a:p>
          <a:p>
            <a:pPr algn="just">
              <a:buFont typeface="Wingdings" pitchFamily="2" charset="2"/>
              <a:buChar char="Ø"/>
            </a:pPr>
            <a:r>
              <a:rPr lang="en-US" dirty="0" smtClean="0">
                <a:latin typeface="Lucida Sans Unicode" pitchFamily="34" charset="0"/>
                <a:cs typeface="Lucida Sans Unicode" pitchFamily="34" charset="0"/>
              </a:rPr>
              <a:t> Many triples can be used in conjunction to form more complex queries</a:t>
            </a:r>
          </a:p>
          <a:p>
            <a:pPr algn="just">
              <a:buFont typeface="Wingdings" pitchFamily="2" charset="2"/>
              <a:buChar char="Ø"/>
            </a:pPr>
            <a:endParaRPr lang="en-US" dirty="0" smtClean="0">
              <a:latin typeface="Lucida Sans Unicode" pitchFamily="34" charset="0"/>
              <a:cs typeface="Lucida Sans Unicode" pitchFamily="34" charset="0"/>
            </a:endParaRPr>
          </a:p>
          <a:p>
            <a:pPr algn="just">
              <a:buFont typeface="Wingdings" pitchFamily="2" charset="2"/>
              <a:buChar char="Ø"/>
            </a:pPr>
            <a:r>
              <a:rPr lang="en-US" dirty="0" smtClean="0">
                <a:latin typeface="Lucida Sans Unicode" pitchFamily="34" charset="0"/>
                <a:cs typeface="Lucida Sans Unicode" pitchFamily="34" charset="0"/>
              </a:rPr>
              <a:t> We will use Virtuoso’s triple store to query the ontology</a:t>
            </a:r>
            <a:endParaRPr lang="en-US" dirty="0">
              <a:latin typeface="Lucida Sans Unicode" pitchFamily="34" charset="0"/>
              <a:cs typeface="Lucida Sans Unicode" pitchFamily="34" charset="0"/>
            </a:endParaRPr>
          </a:p>
        </p:txBody>
      </p:sp>
    </p:spTree>
  </p:cSld>
  <p:clrMapOvr>
    <a:masterClrMapping/>
  </p:clrMapOvr>
  <p:transition>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15000">
              <a:schemeClr val="accent1">
                <a:tint val="66000"/>
                <a:satMod val="160000"/>
              </a:schemeClr>
            </a:gs>
            <a:gs pos="20000">
              <a:schemeClr val="bg1"/>
            </a:gs>
          </a:gsLst>
          <a:lin ang="5400000" scaled="0"/>
          <a:tileRect/>
        </a:gradFill>
        <a:effectLst/>
      </p:bgPr>
    </p:bg>
    <p:spTree>
      <p:nvGrpSpPr>
        <p:cNvPr id="1" name=""/>
        <p:cNvGrpSpPr/>
        <p:nvPr/>
      </p:nvGrpSpPr>
      <p:grpSpPr>
        <a:xfrm>
          <a:off x="0" y="0"/>
          <a:ext cx="0" cy="0"/>
          <a:chOff x="0" y="0"/>
          <a:chExt cx="0" cy="0"/>
        </a:xfrm>
      </p:grpSpPr>
      <p:pic>
        <p:nvPicPr>
          <p:cNvPr id="4098" name="Object 1"/>
          <p:cNvPicPr>
            <a:picLocks noChangeArrowheads="1"/>
          </p:cNvPicPr>
          <p:nvPr/>
        </p:nvPicPr>
        <p:blipFill>
          <a:blip r:embed="rId3" cstate="print"/>
          <a:srcRect l="-1469" t="-1534" r="-1163" b="-511"/>
          <a:stretch>
            <a:fillRect/>
          </a:stretch>
        </p:blipFill>
        <p:spPr bwMode="auto">
          <a:xfrm>
            <a:off x="685800" y="1905000"/>
            <a:ext cx="3733800" cy="2971800"/>
          </a:xfrm>
          <a:prstGeom prst="rect">
            <a:avLst/>
          </a:prstGeom>
          <a:noFill/>
          <a:ln w="9525">
            <a:noFill/>
            <a:miter lim="800000"/>
            <a:headEnd/>
            <a:tailEnd/>
          </a:ln>
        </p:spPr>
      </p:pic>
      <p:sp>
        <p:nvSpPr>
          <p:cNvPr id="4" name="TextBox 3"/>
          <p:cNvSpPr txBox="1"/>
          <p:nvPr/>
        </p:nvSpPr>
        <p:spPr>
          <a:xfrm>
            <a:off x="609600" y="304800"/>
            <a:ext cx="6135013" cy="584775"/>
          </a:xfrm>
          <a:prstGeom prst="rect">
            <a:avLst/>
          </a:prstGeom>
          <a:noFill/>
        </p:spPr>
        <p:txBody>
          <a:bodyPr wrap="none" rtlCol="0">
            <a:spAutoFit/>
          </a:bodyPr>
          <a:lstStyle/>
          <a:p>
            <a:r>
              <a:rPr lang="en-US" sz="3200" dirty="0" smtClean="0">
                <a:latin typeface="Book Antiqua" pitchFamily="18" charset="0"/>
              </a:rPr>
              <a:t>Scenario: Patent Prior Art Search</a:t>
            </a:r>
          </a:p>
        </p:txBody>
      </p:sp>
      <p:sp>
        <p:nvSpPr>
          <p:cNvPr id="5" name="Date Placeholder 4"/>
          <p:cNvSpPr>
            <a:spLocks noGrp="1"/>
          </p:cNvSpPr>
          <p:nvPr>
            <p:ph type="dt" sz="half" idx="10"/>
          </p:nvPr>
        </p:nvSpPr>
        <p:spPr/>
        <p:txBody>
          <a:bodyPr/>
          <a:lstStyle/>
          <a:p>
            <a:r>
              <a:rPr lang="en-US" smtClean="0"/>
              <a:t>5/24/2011</a:t>
            </a:r>
            <a:endParaRPr lang="en-US"/>
          </a:p>
        </p:txBody>
      </p:sp>
      <p:sp>
        <p:nvSpPr>
          <p:cNvPr id="6" name="Slide Number Placeholder 5"/>
          <p:cNvSpPr>
            <a:spLocks noGrp="1"/>
          </p:cNvSpPr>
          <p:nvPr>
            <p:ph type="sldNum" sz="quarter" idx="12"/>
          </p:nvPr>
        </p:nvSpPr>
        <p:spPr/>
        <p:txBody>
          <a:bodyPr/>
          <a:lstStyle/>
          <a:p>
            <a:fld id="{02B7F9B6-6DF0-44EF-B764-F741D4052E49}" type="slidenum">
              <a:rPr lang="en-US" smtClean="0"/>
              <a:pPr/>
              <a:t>23</a:t>
            </a:fld>
            <a:endParaRPr lang="en-US"/>
          </a:p>
        </p:txBody>
      </p:sp>
      <p:sp>
        <p:nvSpPr>
          <p:cNvPr id="7" name="TextBox 6"/>
          <p:cNvSpPr txBox="1"/>
          <p:nvPr/>
        </p:nvSpPr>
        <p:spPr>
          <a:xfrm>
            <a:off x="4648200" y="2589074"/>
            <a:ext cx="4267200" cy="1754326"/>
          </a:xfrm>
          <a:prstGeom prst="rect">
            <a:avLst/>
          </a:prstGeom>
          <a:noFill/>
        </p:spPr>
        <p:txBody>
          <a:bodyPr wrap="square" rtlCol="0">
            <a:spAutoFit/>
          </a:bodyPr>
          <a:lstStyle/>
          <a:p>
            <a:pPr>
              <a:buFont typeface="Wingdings" pitchFamily="2" charset="2"/>
              <a:buChar char="Ø"/>
            </a:pPr>
            <a:r>
              <a:rPr lang="en-US" dirty="0" smtClean="0">
                <a:latin typeface="Lucida Sans Unicode" pitchFamily="34" charset="0"/>
                <a:cs typeface="Lucida Sans Unicode" pitchFamily="34" charset="0"/>
              </a:rPr>
              <a:t> Prior art search is important for any organization looking to protect their innovation</a:t>
            </a:r>
          </a:p>
          <a:p>
            <a:pPr>
              <a:buFont typeface="Wingdings" pitchFamily="2" charset="2"/>
              <a:buChar char="Ø"/>
            </a:pPr>
            <a:endParaRPr lang="en-US" dirty="0" smtClean="0">
              <a:latin typeface="Lucida Sans Unicode" pitchFamily="34" charset="0"/>
              <a:cs typeface="Lucida Sans Unicode" pitchFamily="34" charset="0"/>
            </a:endParaRPr>
          </a:p>
          <a:p>
            <a:pPr>
              <a:buFont typeface="Wingdings" pitchFamily="2" charset="2"/>
              <a:buChar char="Ø"/>
            </a:pPr>
            <a:r>
              <a:rPr lang="en-US" dirty="0" smtClean="0">
                <a:latin typeface="Lucida Sans Unicode" pitchFamily="34" charset="0"/>
                <a:cs typeface="Lucida Sans Unicode" pitchFamily="34" charset="0"/>
              </a:rPr>
              <a:t> Typical prior art search starts out broad and takes several iterations</a:t>
            </a:r>
            <a:endParaRPr lang="en-US" dirty="0">
              <a:latin typeface="Lucida Sans Unicode" pitchFamily="34" charset="0"/>
              <a:cs typeface="Lucida Sans Unicode" pitchFamily="34" charset="0"/>
            </a:endParaRPr>
          </a:p>
        </p:txBody>
      </p:sp>
    </p:spTree>
  </p:cSld>
  <p:clrMapOvr>
    <a:masterClrMapping/>
  </p:clrMapOvr>
  <p:transition>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15000">
              <a:schemeClr val="accent1">
                <a:tint val="66000"/>
                <a:satMod val="160000"/>
              </a:schemeClr>
            </a:gs>
            <a:gs pos="20000">
              <a:schemeClr val="bg1"/>
            </a:gs>
          </a:gsLst>
          <a:lin ang="5400000" scaled="0"/>
          <a:tileRect/>
        </a:gradFill>
        <a:effectLst/>
      </p:bgPr>
    </p:bg>
    <p:spTree>
      <p:nvGrpSpPr>
        <p:cNvPr id="1" name=""/>
        <p:cNvGrpSpPr/>
        <p:nvPr/>
      </p:nvGrpSpPr>
      <p:grpSpPr>
        <a:xfrm>
          <a:off x="0" y="0"/>
          <a:ext cx="0" cy="0"/>
          <a:chOff x="0" y="0"/>
          <a:chExt cx="0" cy="0"/>
        </a:xfrm>
      </p:grpSpPr>
      <p:sp>
        <p:nvSpPr>
          <p:cNvPr id="4" name="Rectangle 3"/>
          <p:cNvSpPr/>
          <p:nvPr/>
        </p:nvSpPr>
        <p:spPr>
          <a:xfrm>
            <a:off x="533400" y="2169855"/>
            <a:ext cx="5105400" cy="2862322"/>
          </a:xfrm>
          <a:prstGeom prst="rect">
            <a:avLst/>
          </a:prstGeom>
        </p:spPr>
        <p:txBody>
          <a:bodyPr wrap="square">
            <a:spAutoFit/>
          </a:bodyPr>
          <a:lstStyle/>
          <a:p>
            <a:r>
              <a:rPr lang="en-US" sz="2000" i="1" dirty="0" smtClean="0"/>
              <a:t>SELECT DISTINCT ?cases</a:t>
            </a:r>
          </a:p>
          <a:p>
            <a:r>
              <a:rPr lang="en-US" sz="2000" i="1" dirty="0" smtClean="0"/>
              <a:t>WHERE {</a:t>
            </a:r>
          </a:p>
          <a:p>
            <a:r>
              <a:rPr lang="en-US" sz="2000" i="1" dirty="0" smtClean="0"/>
              <a:t>	?cases a :CourtCase .</a:t>
            </a:r>
          </a:p>
          <a:p>
            <a:r>
              <a:rPr lang="en-US" sz="2000" i="1" dirty="0" smtClean="0"/>
              <a:t>	?cases :hasBody ?</a:t>
            </a:r>
            <a:r>
              <a:rPr lang="en-US" sz="2000" i="1" dirty="0" err="1" smtClean="0"/>
              <a:t>caseBody</a:t>
            </a:r>
            <a:r>
              <a:rPr lang="en-US" sz="2000" i="1" dirty="0" smtClean="0"/>
              <a:t> .</a:t>
            </a:r>
          </a:p>
          <a:p>
            <a:r>
              <a:rPr lang="en-US" sz="2000" i="1" dirty="0" smtClean="0"/>
              <a:t>	?</a:t>
            </a:r>
            <a:r>
              <a:rPr lang="en-US" sz="2000" i="1" dirty="0" err="1" smtClean="0"/>
              <a:t>caseBody</a:t>
            </a:r>
            <a:r>
              <a:rPr lang="en-US" sz="2000" i="1" dirty="0" smtClean="0"/>
              <a:t> :resourceVal ?comment .</a:t>
            </a:r>
          </a:p>
          <a:p>
            <a:r>
              <a:rPr lang="en-US" sz="2000" b="1" i="1" dirty="0" smtClean="0"/>
              <a:t>	</a:t>
            </a:r>
          </a:p>
          <a:p>
            <a:r>
              <a:rPr lang="en-US" sz="2000" b="1" i="1" dirty="0" smtClean="0"/>
              <a:t>	FILTER REGEX (?comment, 	"erythropoietin", "</a:t>
            </a:r>
            <a:r>
              <a:rPr lang="en-US" sz="2000" b="1" i="1" dirty="0" err="1" smtClean="0"/>
              <a:t>i</a:t>
            </a:r>
            <a:r>
              <a:rPr lang="en-US" sz="2000" b="1" i="1" dirty="0" smtClean="0"/>
              <a:t>") .</a:t>
            </a:r>
          </a:p>
          <a:p>
            <a:r>
              <a:rPr lang="en-US" sz="2000" i="1" dirty="0" smtClean="0"/>
              <a:t>}</a:t>
            </a:r>
            <a:endParaRPr lang="en-US" sz="2000" i="1" dirty="0"/>
          </a:p>
        </p:txBody>
      </p:sp>
      <p:sp>
        <p:nvSpPr>
          <p:cNvPr id="5" name="TextBox 4"/>
          <p:cNvSpPr txBox="1"/>
          <p:nvPr/>
        </p:nvSpPr>
        <p:spPr>
          <a:xfrm>
            <a:off x="609600" y="304800"/>
            <a:ext cx="6471643" cy="584775"/>
          </a:xfrm>
          <a:prstGeom prst="rect">
            <a:avLst/>
          </a:prstGeom>
          <a:noFill/>
        </p:spPr>
        <p:txBody>
          <a:bodyPr wrap="none" rtlCol="0">
            <a:spAutoFit/>
          </a:bodyPr>
          <a:lstStyle/>
          <a:p>
            <a:r>
              <a:rPr lang="en-US" sz="3200" dirty="0" smtClean="0">
                <a:latin typeface="Book Antiqua" pitchFamily="18" charset="0"/>
              </a:rPr>
              <a:t>Court Cases with “Erythropoietin”</a:t>
            </a:r>
          </a:p>
        </p:txBody>
      </p:sp>
      <p:sp>
        <p:nvSpPr>
          <p:cNvPr id="6" name="Date Placeholder 5"/>
          <p:cNvSpPr>
            <a:spLocks noGrp="1"/>
          </p:cNvSpPr>
          <p:nvPr>
            <p:ph type="dt" sz="half" idx="10"/>
          </p:nvPr>
        </p:nvSpPr>
        <p:spPr/>
        <p:txBody>
          <a:bodyPr/>
          <a:lstStyle/>
          <a:p>
            <a:r>
              <a:rPr lang="en-US" smtClean="0"/>
              <a:t>5/24/2011</a:t>
            </a:r>
            <a:endParaRPr lang="en-US"/>
          </a:p>
        </p:txBody>
      </p:sp>
      <p:sp>
        <p:nvSpPr>
          <p:cNvPr id="7" name="Slide Number Placeholder 6"/>
          <p:cNvSpPr>
            <a:spLocks noGrp="1"/>
          </p:cNvSpPr>
          <p:nvPr>
            <p:ph type="sldNum" sz="quarter" idx="12"/>
          </p:nvPr>
        </p:nvSpPr>
        <p:spPr/>
        <p:txBody>
          <a:bodyPr/>
          <a:lstStyle/>
          <a:p>
            <a:fld id="{02B7F9B6-6DF0-44EF-B764-F741D4052E49}" type="slidenum">
              <a:rPr lang="en-US" smtClean="0"/>
              <a:pPr/>
              <a:t>24</a:t>
            </a:fld>
            <a:endParaRPr lang="en-US"/>
          </a:p>
        </p:txBody>
      </p:sp>
      <p:sp>
        <p:nvSpPr>
          <p:cNvPr id="8" name="Rectangle 7"/>
          <p:cNvSpPr/>
          <p:nvPr/>
        </p:nvSpPr>
        <p:spPr>
          <a:xfrm>
            <a:off x="5486400" y="2133600"/>
            <a:ext cx="3124200" cy="2031325"/>
          </a:xfrm>
          <a:prstGeom prst="rect">
            <a:avLst/>
          </a:prstGeom>
        </p:spPr>
        <p:txBody>
          <a:bodyPr wrap="square">
            <a:spAutoFit/>
          </a:bodyPr>
          <a:lstStyle/>
          <a:p>
            <a:r>
              <a:rPr lang="en-US" b="1" dirty="0" smtClean="0"/>
              <a:t>Case_4:</a:t>
            </a:r>
            <a:r>
              <a:rPr lang="en-US" dirty="0" smtClean="0"/>
              <a:t> Amgen v/s Chugai …</a:t>
            </a:r>
          </a:p>
          <a:p>
            <a:r>
              <a:rPr lang="en-US" b="1" dirty="0" smtClean="0"/>
              <a:t>Case_5:</a:t>
            </a:r>
            <a:r>
              <a:rPr lang="en-US" dirty="0" smtClean="0"/>
              <a:t> Amgen v/s Genetics In.</a:t>
            </a:r>
          </a:p>
          <a:p>
            <a:r>
              <a:rPr lang="en-US" b="1" dirty="0" smtClean="0"/>
              <a:t>Case_2:</a:t>
            </a:r>
            <a:r>
              <a:rPr lang="en-US" dirty="0" smtClean="0"/>
              <a:t> Amgen v/s Chugai …</a:t>
            </a:r>
          </a:p>
          <a:p>
            <a:r>
              <a:rPr lang="en-US" b="1" dirty="0" smtClean="0"/>
              <a:t>Case_3:</a:t>
            </a:r>
            <a:r>
              <a:rPr lang="en-US" dirty="0" smtClean="0"/>
              <a:t> Amgen v/s F. </a:t>
            </a:r>
            <a:r>
              <a:rPr lang="en-US" dirty="0" err="1" smtClean="0"/>
              <a:t>Hoffma</a:t>
            </a:r>
            <a:r>
              <a:rPr lang="en-US" dirty="0" smtClean="0"/>
              <a:t>…</a:t>
            </a:r>
          </a:p>
          <a:p>
            <a:r>
              <a:rPr lang="en-US" dirty="0" smtClean="0"/>
              <a:t>….</a:t>
            </a:r>
          </a:p>
          <a:p>
            <a:endParaRPr lang="en-US" dirty="0" smtClean="0"/>
          </a:p>
          <a:p>
            <a:r>
              <a:rPr lang="en-US" b="1" dirty="0" smtClean="0"/>
              <a:t>30 Cases retrieved</a:t>
            </a:r>
          </a:p>
        </p:txBody>
      </p:sp>
    </p:spTree>
  </p:cSld>
  <p:clrMapOvr>
    <a:masterClrMapping/>
  </p:clrMapOvr>
  <p:transition>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15000">
              <a:schemeClr val="accent1">
                <a:tint val="66000"/>
                <a:satMod val="160000"/>
              </a:schemeClr>
            </a:gs>
            <a:gs pos="20000">
              <a:schemeClr val="bg1"/>
            </a:gs>
          </a:gsLst>
          <a:lin ang="5400000" scaled="0"/>
          <a:tileRect/>
        </a:gradFill>
        <a:effectLst/>
      </p:bgPr>
    </p:bg>
    <p:spTree>
      <p:nvGrpSpPr>
        <p:cNvPr id="1" name=""/>
        <p:cNvGrpSpPr/>
        <p:nvPr/>
      </p:nvGrpSpPr>
      <p:grpSpPr>
        <a:xfrm>
          <a:off x="0" y="0"/>
          <a:ext cx="0" cy="0"/>
          <a:chOff x="0" y="0"/>
          <a:chExt cx="0" cy="0"/>
        </a:xfrm>
      </p:grpSpPr>
      <p:sp>
        <p:nvSpPr>
          <p:cNvPr id="4" name="Rectangle 3"/>
          <p:cNvSpPr/>
          <p:nvPr/>
        </p:nvSpPr>
        <p:spPr>
          <a:xfrm>
            <a:off x="533400" y="1905000"/>
            <a:ext cx="5105400" cy="3477875"/>
          </a:xfrm>
          <a:prstGeom prst="rect">
            <a:avLst/>
          </a:prstGeom>
        </p:spPr>
        <p:txBody>
          <a:bodyPr wrap="square">
            <a:spAutoFit/>
          </a:bodyPr>
          <a:lstStyle/>
          <a:p>
            <a:endParaRPr lang="en-US" sz="2000" i="1" dirty="0" smtClean="0"/>
          </a:p>
          <a:p>
            <a:r>
              <a:rPr lang="en-US" sz="2000" i="1" dirty="0" smtClean="0"/>
              <a:t>SELECT DISTINCT ?patents</a:t>
            </a:r>
          </a:p>
          <a:p>
            <a:r>
              <a:rPr lang="en-US" sz="2000" i="1" dirty="0" smtClean="0"/>
              <a:t>WHERE {</a:t>
            </a:r>
          </a:p>
          <a:p>
            <a:r>
              <a:rPr lang="en-US" sz="2000" i="1" dirty="0" smtClean="0"/>
              <a:t>	?cases a :CourtCase .</a:t>
            </a:r>
          </a:p>
          <a:p>
            <a:r>
              <a:rPr lang="en-US" sz="2000" i="1" dirty="0" smtClean="0"/>
              <a:t>	?cases :hasBody ?</a:t>
            </a:r>
            <a:r>
              <a:rPr lang="en-US" sz="2000" i="1" dirty="0" err="1" smtClean="0"/>
              <a:t>caseBody</a:t>
            </a:r>
            <a:r>
              <a:rPr lang="en-US" sz="2000" i="1" dirty="0" smtClean="0"/>
              <a:t> .</a:t>
            </a:r>
          </a:p>
          <a:p>
            <a:r>
              <a:rPr lang="en-US" sz="2000" i="1" dirty="0" smtClean="0"/>
              <a:t>	?</a:t>
            </a:r>
            <a:r>
              <a:rPr lang="en-US" sz="2000" i="1" dirty="0" err="1" smtClean="0"/>
              <a:t>caseBody</a:t>
            </a:r>
            <a:r>
              <a:rPr lang="en-US" sz="2000" i="1" dirty="0" smtClean="0"/>
              <a:t> :resourceVal ?comment .</a:t>
            </a:r>
          </a:p>
          <a:p>
            <a:r>
              <a:rPr lang="en-US" sz="2000" i="1" dirty="0" smtClean="0"/>
              <a:t>	FILTER REGEX (?comment, 	"erythropoietin", "</a:t>
            </a:r>
            <a:r>
              <a:rPr lang="en-US" sz="2000" i="1" dirty="0" err="1" smtClean="0"/>
              <a:t>i</a:t>
            </a:r>
            <a:r>
              <a:rPr lang="en-US" sz="2000" i="1" dirty="0" smtClean="0"/>
              <a:t>") .</a:t>
            </a:r>
          </a:p>
          <a:p>
            <a:endParaRPr lang="en-US" sz="2000" b="1" i="1" dirty="0" smtClean="0"/>
          </a:p>
          <a:p>
            <a:r>
              <a:rPr lang="en-US" sz="2000" b="1" i="1" dirty="0" smtClean="0"/>
              <a:t>	?cases :patentsInvolved ?patents .</a:t>
            </a:r>
          </a:p>
          <a:p>
            <a:r>
              <a:rPr lang="en-US" sz="2000" i="1" dirty="0" smtClean="0"/>
              <a:t>}</a:t>
            </a:r>
          </a:p>
        </p:txBody>
      </p:sp>
      <p:sp>
        <p:nvSpPr>
          <p:cNvPr id="5" name="TextBox 4"/>
          <p:cNvSpPr txBox="1"/>
          <p:nvPr/>
        </p:nvSpPr>
        <p:spPr>
          <a:xfrm>
            <a:off x="609600" y="304800"/>
            <a:ext cx="6697667" cy="584775"/>
          </a:xfrm>
          <a:prstGeom prst="rect">
            <a:avLst/>
          </a:prstGeom>
          <a:noFill/>
        </p:spPr>
        <p:txBody>
          <a:bodyPr wrap="none" rtlCol="0">
            <a:spAutoFit/>
          </a:bodyPr>
          <a:lstStyle/>
          <a:p>
            <a:r>
              <a:rPr lang="en-US" sz="3200" dirty="0" smtClean="0">
                <a:latin typeface="Book Antiqua" pitchFamily="18" charset="0"/>
              </a:rPr>
              <a:t>Patents Involved in the Court Cases</a:t>
            </a:r>
          </a:p>
        </p:txBody>
      </p:sp>
      <p:sp>
        <p:nvSpPr>
          <p:cNvPr id="6" name="Date Placeholder 5"/>
          <p:cNvSpPr>
            <a:spLocks noGrp="1"/>
          </p:cNvSpPr>
          <p:nvPr>
            <p:ph type="dt" sz="half" idx="10"/>
          </p:nvPr>
        </p:nvSpPr>
        <p:spPr/>
        <p:txBody>
          <a:bodyPr/>
          <a:lstStyle/>
          <a:p>
            <a:r>
              <a:rPr lang="en-US" smtClean="0"/>
              <a:t>5/24/2011</a:t>
            </a:r>
            <a:endParaRPr lang="en-US"/>
          </a:p>
        </p:txBody>
      </p:sp>
      <p:sp>
        <p:nvSpPr>
          <p:cNvPr id="7" name="Slide Number Placeholder 6"/>
          <p:cNvSpPr>
            <a:spLocks noGrp="1"/>
          </p:cNvSpPr>
          <p:nvPr>
            <p:ph type="sldNum" sz="quarter" idx="12"/>
          </p:nvPr>
        </p:nvSpPr>
        <p:spPr/>
        <p:txBody>
          <a:bodyPr/>
          <a:lstStyle/>
          <a:p>
            <a:fld id="{02B7F9B6-6DF0-44EF-B764-F741D4052E49}" type="slidenum">
              <a:rPr lang="en-US" smtClean="0"/>
              <a:pPr/>
              <a:t>25</a:t>
            </a:fld>
            <a:endParaRPr lang="en-US"/>
          </a:p>
        </p:txBody>
      </p:sp>
      <p:sp>
        <p:nvSpPr>
          <p:cNvPr id="8" name="Rectangle 7"/>
          <p:cNvSpPr/>
          <p:nvPr/>
        </p:nvSpPr>
        <p:spPr>
          <a:xfrm>
            <a:off x="5562600" y="1966079"/>
            <a:ext cx="3048000" cy="3416320"/>
          </a:xfrm>
          <a:prstGeom prst="rect">
            <a:avLst/>
          </a:prstGeom>
        </p:spPr>
        <p:txBody>
          <a:bodyPr wrap="square">
            <a:spAutoFit/>
          </a:bodyPr>
          <a:lstStyle/>
          <a:p>
            <a:r>
              <a:rPr lang="en-US" dirty="0" smtClean="0"/>
              <a:t>5411868</a:t>
            </a:r>
          </a:p>
          <a:p>
            <a:r>
              <a:rPr lang="en-US" b="1" dirty="0" smtClean="0"/>
              <a:t>5621080:	</a:t>
            </a:r>
            <a:r>
              <a:rPr lang="en-US" sz="1200" dirty="0" smtClean="0"/>
              <a:t>Production of Erythropoietin</a:t>
            </a:r>
            <a:endParaRPr lang="en-US" dirty="0" smtClean="0"/>
          </a:p>
          <a:p>
            <a:r>
              <a:rPr lang="en-US" b="1" dirty="0" smtClean="0"/>
              <a:t>5547933</a:t>
            </a:r>
            <a:r>
              <a:rPr lang="en-US" b="1" dirty="0" smtClean="0">
                <a:solidFill>
                  <a:prstClr val="black"/>
                </a:solidFill>
              </a:rPr>
              <a:t>:	</a:t>
            </a:r>
            <a:r>
              <a:rPr lang="en-US" sz="1200" dirty="0" smtClean="0">
                <a:solidFill>
                  <a:prstClr val="black"/>
                </a:solidFill>
              </a:rPr>
              <a:t>Production of Erythropoietin</a:t>
            </a:r>
            <a:endParaRPr lang="en-US" b="1" dirty="0" smtClean="0"/>
          </a:p>
          <a:p>
            <a:pPr lvl="0"/>
            <a:r>
              <a:rPr lang="en-US" b="1" dirty="0" smtClean="0"/>
              <a:t>5618698</a:t>
            </a:r>
            <a:r>
              <a:rPr lang="en-US" b="1" dirty="0" smtClean="0">
                <a:solidFill>
                  <a:prstClr val="black"/>
                </a:solidFill>
              </a:rPr>
              <a:t>:	</a:t>
            </a:r>
            <a:r>
              <a:rPr lang="en-US" sz="1200" dirty="0" smtClean="0">
                <a:solidFill>
                  <a:prstClr val="black"/>
                </a:solidFill>
              </a:rPr>
              <a:t>Production of Erythropoietin</a:t>
            </a:r>
            <a:endParaRPr lang="en-US" b="1" dirty="0" smtClean="0">
              <a:solidFill>
                <a:prstClr val="black"/>
              </a:solidFill>
            </a:endParaRPr>
          </a:p>
          <a:p>
            <a:pPr lvl="0"/>
            <a:r>
              <a:rPr lang="en-US" b="1" dirty="0" smtClean="0"/>
              <a:t>5756349</a:t>
            </a:r>
            <a:r>
              <a:rPr lang="en-US" b="1" dirty="0" smtClean="0">
                <a:solidFill>
                  <a:prstClr val="black"/>
                </a:solidFill>
              </a:rPr>
              <a:t>:	</a:t>
            </a:r>
            <a:r>
              <a:rPr lang="en-US" sz="1200" dirty="0" smtClean="0">
                <a:solidFill>
                  <a:prstClr val="black"/>
                </a:solidFill>
              </a:rPr>
              <a:t>Production of Erythropoietin</a:t>
            </a:r>
            <a:endParaRPr lang="en-US" b="1" dirty="0" smtClean="0">
              <a:solidFill>
                <a:prstClr val="black"/>
              </a:solidFill>
            </a:endParaRPr>
          </a:p>
          <a:p>
            <a:pPr lvl="0"/>
            <a:r>
              <a:rPr lang="en-US" b="1" dirty="0" smtClean="0"/>
              <a:t>5955422</a:t>
            </a:r>
            <a:r>
              <a:rPr lang="en-US" b="1" dirty="0" smtClean="0">
                <a:solidFill>
                  <a:prstClr val="black"/>
                </a:solidFill>
              </a:rPr>
              <a:t>:	</a:t>
            </a:r>
            <a:r>
              <a:rPr lang="en-US" sz="1200" dirty="0" smtClean="0">
                <a:solidFill>
                  <a:prstClr val="black"/>
                </a:solidFill>
              </a:rPr>
              <a:t>Production of Erythropoietin</a:t>
            </a:r>
            <a:endParaRPr lang="en-US" b="1" dirty="0" smtClean="0">
              <a:solidFill>
                <a:prstClr val="black"/>
              </a:solidFill>
            </a:endParaRPr>
          </a:p>
          <a:p>
            <a:r>
              <a:rPr lang="en-US" dirty="0" smtClean="0"/>
              <a:t>5441868</a:t>
            </a:r>
          </a:p>
          <a:p>
            <a:r>
              <a:rPr lang="en-US" dirty="0" smtClean="0"/>
              <a:t>4703008</a:t>
            </a:r>
          </a:p>
          <a:p>
            <a:r>
              <a:rPr lang="en-US" dirty="0" smtClean="0"/>
              <a:t>4677195</a:t>
            </a:r>
          </a:p>
          <a:p>
            <a:r>
              <a:rPr lang="en-US" dirty="0" smtClean="0"/>
              <a:t>5322837</a:t>
            </a:r>
          </a:p>
          <a:p>
            <a:endParaRPr lang="en-US" dirty="0" smtClean="0"/>
          </a:p>
          <a:p>
            <a:r>
              <a:rPr lang="en-US" b="1" dirty="0" smtClean="0"/>
              <a:t>Core Patents are in bold</a:t>
            </a:r>
            <a:endParaRPr lang="en-US" b="1"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flip="none" rotWithShape="1">
          <a:gsLst>
            <a:gs pos="15000">
              <a:schemeClr val="accent1">
                <a:tint val="66000"/>
                <a:satMod val="160000"/>
              </a:schemeClr>
            </a:gs>
            <a:gs pos="20000">
              <a:schemeClr val="bg1"/>
            </a:gs>
          </a:gsLst>
          <a:lin ang="5400000" scaled="0"/>
          <a:tileRect/>
        </a:gradFill>
        <a:effectLst/>
      </p:bgPr>
    </p:bg>
    <p:spTree>
      <p:nvGrpSpPr>
        <p:cNvPr id="1" name=""/>
        <p:cNvGrpSpPr/>
        <p:nvPr/>
      </p:nvGrpSpPr>
      <p:grpSpPr>
        <a:xfrm>
          <a:off x="0" y="0"/>
          <a:ext cx="0" cy="0"/>
          <a:chOff x="0" y="0"/>
          <a:chExt cx="0" cy="0"/>
        </a:xfrm>
      </p:grpSpPr>
      <p:sp>
        <p:nvSpPr>
          <p:cNvPr id="3" name="Rectangle 2"/>
          <p:cNvSpPr/>
          <p:nvPr/>
        </p:nvSpPr>
        <p:spPr>
          <a:xfrm>
            <a:off x="533400" y="1697772"/>
            <a:ext cx="6096000" cy="3693319"/>
          </a:xfrm>
          <a:prstGeom prst="rect">
            <a:avLst/>
          </a:prstGeom>
        </p:spPr>
        <p:txBody>
          <a:bodyPr wrap="square">
            <a:spAutoFit/>
          </a:bodyPr>
          <a:lstStyle/>
          <a:p>
            <a:endParaRPr lang="en-US" i="1" dirty="0" smtClean="0"/>
          </a:p>
          <a:p>
            <a:r>
              <a:rPr lang="en-US" i="1" dirty="0" smtClean="0"/>
              <a:t>SELECT DISTINCT ?inv ?class ?assignee</a:t>
            </a:r>
          </a:p>
          <a:p>
            <a:r>
              <a:rPr lang="en-US" i="1" dirty="0" smtClean="0"/>
              <a:t>WHERE {</a:t>
            </a:r>
          </a:p>
          <a:p>
            <a:r>
              <a:rPr lang="en-US" i="1" dirty="0" smtClean="0"/>
              <a:t>	?cases a :CourtCase .</a:t>
            </a:r>
          </a:p>
          <a:p>
            <a:r>
              <a:rPr lang="en-US" i="1" dirty="0" smtClean="0"/>
              <a:t>	?cases :hasBody ?</a:t>
            </a:r>
            <a:r>
              <a:rPr lang="en-US" i="1" dirty="0" err="1" smtClean="0"/>
              <a:t>caseBody</a:t>
            </a:r>
            <a:r>
              <a:rPr lang="en-US" i="1" dirty="0" smtClean="0"/>
              <a:t> .</a:t>
            </a:r>
          </a:p>
          <a:p>
            <a:r>
              <a:rPr lang="en-US" i="1" dirty="0" smtClean="0"/>
              <a:t>	?</a:t>
            </a:r>
            <a:r>
              <a:rPr lang="en-US" i="1" dirty="0" err="1" smtClean="0"/>
              <a:t>caseBody</a:t>
            </a:r>
            <a:r>
              <a:rPr lang="en-US" i="1" dirty="0" smtClean="0"/>
              <a:t> :resourceVal ?comment .</a:t>
            </a:r>
          </a:p>
          <a:p>
            <a:r>
              <a:rPr lang="en-US" i="1" dirty="0" smtClean="0"/>
              <a:t>	FILTER REGEX (?comment, 	"erythropoietin", "</a:t>
            </a:r>
            <a:r>
              <a:rPr lang="en-US" i="1" dirty="0" err="1" smtClean="0"/>
              <a:t>i</a:t>
            </a:r>
            <a:r>
              <a:rPr lang="en-US" i="1" dirty="0" smtClean="0"/>
              <a:t>") .</a:t>
            </a:r>
          </a:p>
          <a:p>
            <a:r>
              <a:rPr lang="en-US" i="1" dirty="0" smtClean="0"/>
              <a:t>	?cases :patentsInvolved ?patents .</a:t>
            </a:r>
          </a:p>
          <a:p>
            <a:r>
              <a:rPr lang="en-US" i="1" dirty="0" smtClean="0"/>
              <a:t>	</a:t>
            </a:r>
          </a:p>
          <a:p>
            <a:r>
              <a:rPr lang="en-US" b="1" i="1" dirty="0" smtClean="0"/>
              <a:t>	?patents :</a:t>
            </a:r>
            <a:r>
              <a:rPr lang="en-US" b="1" i="1" dirty="0" err="1" smtClean="0"/>
              <a:t>hasInventor</a:t>
            </a:r>
            <a:r>
              <a:rPr lang="en-US" b="1" i="1" dirty="0" smtClean="0"/>
              <a:t> ?inv . </a:t>
            </a:r>
          </a:p>
          <a:p>
            <a:r>
              <a:rPr lang="en-US" b="1" i="1" dirty="0" smtClean="0"/>
              <a:t>	?patents :</a:t>
            </a:r>
            <a:r>
              <a:rPr lang="en-US" b="1" i="1" dirty="0" err="1" smtClean="0"/>
              <a:t>hasUSClass</a:t>
            </a:r>
            <a:r>
              <a:rPr lang="en-US" b="1" i="1" dirty="0" smtClean="0"/>
              <a:t> ?class . </a:t>
            </a:r>
          </a:p>
          <a:p>
            <a:r>
              <a:rPr lang="en-US" b="1" i="1" dirty="0" smtClean="0"/>
              <a:t>	?patents :</a:t>
            </a:r>
            <a:r>
              <a:rPr lang="en-US" b="1" i="1" dirty="0" err="1" smtClean="0"/>
              <a:t>hasAssignee</a:t>
            </a:r>
            <a:r>
              <a:rPr lang="en-US" b="1" i="1" dirty="0" smtClean="0"/>
              <a:t> ?assignee .</a:t>
            </a:r>
          </a:p>
          <a:p>
            <a:r>
              <a:rPr lang="en-US" i="1" dirty="0" smtClean="0"/>
              <a:t>}</a:t>
            </a:r>
          </a:p>
        </p:txBody>
      </p:sp>
      <p:sp>
        <p:nvSpPr>
          <p:cNvPr id="4" name="TextBox 3"/>
          <p:cNvSpPr txBox="1"/>
          <p:nvPr/>
        </p:nvSpPr>
        <p:spPr>
          <a:xfrm>
            <a:off x="533400" y="304800"/>
            <a:ext cx="8460971" cy="584775"/>
          </a:xfrm>
          <a:prstGeom prst="rect">
            <a:avLst/>
          </a:prstGeom>
          <a:noFill/>
        </p:spPr>
        <p:txBody>
          <a:bodyPr wrap="none" rtlCol="0">
            <a:spAutoFit/>
          </a:bodyPr>
          <a:lstStyle/>
          <a:p>
            <a:r>
              <a:rPr lang="en-US" sz="3200" dirty="0" smtClean="0">
                <a:latin typeface="Book Antiqua" pitchFamily="18" charset="0"/>
              </a:rPr>
              <a:t>Common US Classes, Inventors and Assignee</a:t>
            </a:r>
          </a:p>
        </p:txBody>
      </p:sp>
      <p:sp>
        <p:nvSpPr>
          <p:cNvPr id="5" name="Date Placeholder 4"/>
          <p:cNvSpPr>
            <a:spLocks noGrp="1"/>
          </p:cNvSpPr>
          <p:nvPr>
            <p:ph type="dt" sz="half" idx="10"/>
          </p:nvPr>
        </p:nvSpPr>
        <p:spPr/>
        <p:txBody>
          <a:bodyPr/>
          <a:lstStyle/>
          <a:p>
            <a:r>
              <a:rPr lang="en-US" smtClean="0"/>
              <a:t>5/24/2011</a:t>
            </a:r>
            <a:endParaRPr lang="en-US"/>
          </a:p>
        </p:txBody>
      </p:sp>
      <p:sp>
        <p:nvSpPr>
          <p:cNvPr id="6" name="Slide Number Placeholder 5"/>
          <p:cNvSpPr>
            <a:spLocks noGrp="1"/>
          </p:cNvSpPr>
          <p:nvPr>
            <p:ph type="sldNum" sz="quarter" idx="12"/>
          </p:nvPr>
        </p:nvSpPr>
        <p:spPr/>
        <p:txBody>
          <a:bodyPr/>
          <a:lstStyle/>
          <a:p>
            <a:fld id="{02B7F9B6-6DF0-44EF-B764-F741D4052E49}" type="slidenum">
              <a:rPr lang="en-US" smtClean="0"/>
              <a:pPr/>
              <a:t>26</a:t>
            </a:fld>
            <a:endParaRPr lang="en-US"/>
          </a:p>
        </p:txBody>
      </p:sp>
      <p:sp>
        <p:nvSpPr>
          <p:cNvPr id="7" name="Rectangle 6"/>
          <p:cNvSpPr/>
          <p:nvPr/>
        </p:nvSpPr>
        <p:spPr>
          <a:xfrm>
            <a:off x="6553200" y="1390471"/>
            <a:ext cx="2133600" cy="1200329"/>
          </a:xfrm>
          <a:prstGeom prst="rect">
            <a:avLst/>
          </a:prstGeom>
        </p:spPr>
        <p:txBody>
          <a:bodyPr wrap="square">
            <a:spAutoFit/>
          </a:bodyPr>
          <a:lstStyle/>
          <a:p>
            <a:pPr algn="ctr"/>
            <a:r>
              <a:rPr lang="en-US" b="1" dirty="0" smtClean="0"/>
              <a:t>?inv</a:t>
            </a:r>
          </a:p>
          <a:p>
            <a:r>
              <a:rPr lang="en-US" dirty="0" err="1" smtClean="0"/>
              <a:t>Lin_Fu-Kuen</a:t>
            </a:r>
            <a:endParaRPr lang="en-US" dirty="0" smtClean="0"/>
          </a:p>
          <a:p>
            <a:r>
              <a:rPr lang="en-US" dirty="0" err="1" smtClean="0"/>
              <a:t>Hewick_Rodney_M</a:t>
            </a:r>
            <a:endParaRPr lang="en-US" dirty="0" smtClean="0"/>
          </a:p>
          <a:p>
            <a:r>
              <a:rPr lang="en-US" dirty="0" err="1" smtClean="0"/>
              <a:t>Seehra_Jasbir_S</a:t>
            </a:r>
            <a:endParaRPr lang="en-US" dirty="0"/>
          </a:p>
        </p:txBody>
      </p:sp>
      <p:sp>
        <p:nvSpPr>
          <p:cNvPr id="8" name="Rectangle 7"/>
          <p:cNvSpPr/>
          <p:nvPr/>
        </p:nvSpPr>
        <p:spPr>
          <a:xfrm>
            <a:off x="6553200" y="2667000"/>
            <a:ext cx="2209800" cy="2308324"/>
          </a:xfrm>
          <a:prstGeom prst="rect">
            <a:avLst/>
          </a:prstGeom>
        </p:spPr>
        <p:txBody>
          <a:bodyPr wrap="square">
            <a:spAutoFit/>
          </a:bodyPr>
          <a:lstStyle/>
          <a:p>
            <a:pPr algn="ctr"/>
            <a:r>
              <a:rPr lang="en-US" sz="1600" b="1" dirty="0" smtClean="0"/>
              <a:t>?class</a:t>
            </a:r>
          </a:p>
          <a:p>
            <a:r>
              <a:rPr lang="en-US" sz="1600" dirty="0" smtClean="0"/>
              <a:t>USPC 530/380</a:t>
            </a:r>
          </a:p>
          <a:p>
            <a:r>
              <a:rPr lang="en-US" sz="1600" dirty="0" smtClean="0"/>
              <a:t>USPC  530/399</a:t>
            </a:r>
          </a:p>
          <a:p>
            <a:r>
              <a:rPr lang="en-US" sz="1600" dirty="0" smtClean="0"/>
              <a:t>USPC  530/397</a:t>
            </a:r>
          </a:p>
          <a:p>
            <a:r>
              <a:rPr lang="en-US" sz="1600" dirty="0" smtClean="0"/>
              <a:t>USPC  514/8</a:t>
            </a:r>
          </a:p>
          <a:p>
            <a:r>
              <a:rPr lang="en-US" sz="1600" dirty="0" smtClean="0"/>
              <a:t>USPC  435/69_6</a:t>
            </a:r>
          </a:p>
          <a:p>
            <a:r>
              <a:rPr lang="en-US" sz="1600" dirty="0" smtClean="0"/>
              <a:t>USPC  530/835</a:t>
            </a:r>
          </a:p>
          <a:p>
            <a:r>
              <a:rPr lang="en-US" sz="1600" dirty="0" smtClean="0"/>
              <a:t>USPC  530/388_7</a:t>
            </a:r>
          </a:p>
          <a:p>
            <a:r>
              <a:rPr lang="en-US" sz="1600" dirty="0" smtClean="0"/>
              <a:t>…</a:t>
            </a:r>
          </a:p>
        </p:txBody>
      </p:sp>
      <p:sp>
        <p:nvSpPr>
          <p:cNvPr id="9" name="Rectangle 8"/>
          <p:cNvSpPr/>
          <p:nvPr/>
        </p:nvSpPr>
        <p:spPr>
          <a:xfrm>
            <a:off x="6553200" y="4876800"/>
            <a:ext cx="2362200" cy="1477328"/>
          </a:xfrm>
          <a:prstGeom prst="rect">
            <a:avLst/>
          </a:prstGeom>
        </p:spPr>
        <p:txBody>
          <a:bodyPr wrap="square">
            <a:spAutoFit/>
          </a:bodyPr>
          <a:lstStyle/>
          <a:p>
            <a:pPr algn="ctr"/>
            <a:r>
              <a:rPr lang="en-US" b="1" dirty="0" smtClean="0"/>
              <a:t>?assignee</a:t>
            </a:r>
          </a:p>
          <a:p>
            <a:endParaRPr lang="en-US" dirty="0" smtClean="0"/>
          </a:p>
          <a:p>
            <a:r>
              <a:rPr lang="en-US" dirty="0" smtClean="0"/>
              <a:t>Kirin-</a:t>
            </a:r>
            <a:r>
              <a:rPr lang="en-US" dirty="0" err="1" smtClean="0"/>
              <a:t>Amgen_Inc</a:t>
            </a:r>
            <a:endParaRPr lang="en-US" dirty="0" smtClean="0"/>
          </a:p>
          <a:p>
            <a:r>
              <a:rPr lang="en-US" dirty="0" err="1" smtClean="0"/>
              <a:t>Genetics_Institute_Inc</a:t>
            </a:r>
            <a:endParaRPr lang="en-US" dirty="0" smtClean="0"/>
          </a:p>
          <a:p>
            <a:r>
              <a:rPr lang="en-US" dirty="0" smtClean="0"/>
              <a:t>…</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flip="none" rotWithShape="1">
          <a:gsLst>
            <a:gs pos="15000">
              <a:schemeClr val="accent1">
                <a:tint val="66000"/>
                <a:satMod val="160000"/>
              </a:schemeClr>
            </a:gs>
            <a:gs pos="20000">
              <a:schemeClr val="bg1"/>
            </a:gs>
          </a:gsLst>
          <a:lin ang="5400000" scaled="0"/>
          <a:tileRect/>
        </a:gradFill>
        <a:effectLst/>
      </p:bgPr>
    </p:bg>
    <p:spTree>
      <p:nvGrpSpPr>
        <p:cNvPr id="1" name=""/>
        <p:cNvGrpSpPr/>
        <p:nvPr/>
      </p:nvGrpSpPr>
      <p:grpSpPr>
        <a:xfrm>
          <a:off x="0" y="0"/>
          <a:ext cx="0" cy="0"/>
          <a:chOff x="0" y="0"/>
          <a:chExt cx="0" cy="0"/>
        </a:xfrm>
      </p:grpSpPr>
      <p:sp>
        <p:nvSpPr>
          <p:cNvPr id="2" name="Rectangle 1"/>
          <p:cNvSpPr/>
          <p:nvPr/>
        </p:nvSpPr>
        <p:spPr>
          <a:xfrm>
            <a:off x="381000" y="1841480"/>
            <a:ext cx="5638800" cy="3416320"/>
          </a:xfrm>
          <a:prstGeom prst="rect">
            <a:avLst/>
          </a:prstGeom>
        </p:spPr>
        <p:txBody>
          <a:bodyPr wrap="square">
            <a:spAutoFit/>
          </a:bodyPr>
          <a:lstStyle/>
          <a:p>
            <a:endParaRPr lang="en-US" i="1" dirty="0" smtClean="0"/>
          </a:p>
          <a:p>
            <a:r>
              <a:rPr lang="en-US" i="1" dirty="0" smtClean="0"/>
              <a:t>SELECT DISTINCT ?</a:t>
            </a:r>
            <a:r>
              <a:rPr lang="en-US" i="1" dirty="0" err="1" smtClean="0"/>
              <a:t>forw</a:t>
            </a:r>
            <a:r>
              <a:rPr lang="en-US" i="1" dirty="0" smtClean="0"/>
              <a:t> ?</a:t>
            </a:r>
            <a:r>
              <a:rPr lang="en-US" i="1" dirty="0" err="1" smtClean="0"/>
              <a:t>backw</a:t>
            </a:r>
            <a:endParaRPr lang="en-US" i="1" dirty="0" smtClean="0"/>
          </a:p>
          <a:p>
            <a:r>
              <a:rPr lang="en-US" i="1" dirty="0" smtClean="0"/>
              <a:t>WHERE {</a:t>
            </a:r>
          </a:p>
          <a:p>
            <a:r>
              <a:rPr lang="en-US" i="1" dirty="0" smtClean="0"/>
              <a:t>	?cases a :CourtCase .</a:t>
            </a:r>
          </a:p>
          <a:p>
            <a:r>
              <a:rPr lang="en-US" i="1" dirty="0" smtClean="0"/>
              <a:t>	?cases :hasBody ?</a:t>
            </a:r>
            <a:r>
              <a:rPr lang="en-US" i="1" dirty="0" err="1" smtClean="0"/>
              <a:t>caseBody</a:t>
            </a:r>
            <a:r>
              <a:rPr lang="en-US" i="1" dirty="0" smtClean="0"/>
              <a:t> .</a:t>
            </a:r>
          </a:p>
          <a:p>
            <a:r>
              <a:rPr lang="en-US" i="1" dirty="0" smtClean="0"/>
              <a:t>	?</a:t>
            </a:r>
            <a:r>
              <a:rPr lang="en-US" i="1" dirty="0" err="1" smtClean="0"/>
              <a:t>caseBody</a:t>
            </a:r>
            <a:r>
              <a:rPr lang="en-US" i="1" dirty="0" smtClean="0"/>
              <a:t> :resourceVal 	?comment .</a:t>
            </a:r>
          </a:p>
          <a:p>
            <a:r>
              <a:rPr lang="en-US" i="1" dirty="0" smtClean="0"/>
              <a:t>	FILTER REGEX (?comment, "erythropoietin", "</a:t>
            </a:r>
            <a:r>
              <a:rPr lang="en-US" i="1" dirty="0" err="1" smtClean="0"/>
              <a:t>i</a:t>
            </a:r>
            <a:r>
              <a:rPr lang="en-US" i="1" dirty="0" smtClean="0"/>
              <a:t>") .</a:t>
            </a:r>
          </a:p>
          <a:p>
            <a:r>
              <a:rPr lang="en-US" i="1" dirty="0" smtClean="0"/>
              <a:t>	?cases :patentsInvolved ?patents .</a:t>
            </a:r>
          </a:p>
          <a:p>
            <a:r>
              <a:rPr lang="en-US" i="1" dirty="0" smtClean="0"/>
              <a:t>	</a:t>
            </a:r>
            <a:endParaRPr lang="en-US" b="1" i="1" dirty="0" smtClean="0"/>
          </a:p>
          <a:p>
            <a:r>
              <a:rPr lang="en-US" b="1" i="1" dirty="0" smtClean="0"/>
              <a:t>	?patents :hasCitation ?</a:t>
            </a:r>
            <a:r>
              <a:rPr lang="en-US" b="1" i="1" dirty="0" err="1" smtClean="0"/>
              <a:t>forw</a:t>
            </a:r>
            <a:endParaRPr lang="en-US" b="1" i="1" dirty="0" smtClean="0"/>
          </a:p>
          <a:p>
            <a:r>
              <a:rPr lang="en-US" b="1" i="1" dirty="0" smtClean="0"/>
              <a:t>	?</a:t>
            </a:r>
            <a:r>
              <a:rPr lang="en-US" b="1" i="1" dirty="0" err="1" smtClean="0"/>
              <a:t>backw</a:t>
            </a:r>
            <a:r>
              <a:rPr lang="en-US" b="1" i="1" dirty="0" smtClean="0"/>
              <a:t> :hasCitation ?patents . </a:t>
            </a:r>
          </a:p>
          <a:p>
            <a:r>
              <a:rPr lang="en-US" i="1" dirty="0" smtClean="0"/>
              <a:t>}</a:t>
            </a:r>
          </a:p>
        </p:txBody>
      </p:sp>
      <p:sp>
        <p:nvSpPr>
          <p:cNvPr id="4" name="TextBox 3"/>
          <p:cNvSpPr txBox="1"/>
          <p:nvPr/>
        </p:nvSpPr>
        <p:spPr>
          <a:xfrm>
            <a:off x="609600" y="304800"/>
            <a:ext cx="3799438" cy="584775"/>
          </a:xfrm>
          <a:prstGeom prst="rect">
            <a:avLst/>
          </a:prstGeom>
          <a:noFill/>
        </p:spPr>
        <p:txBody>
          <a:bodyPr wrap="none" rtlCol="0">
            <a:spAutoFit/>
          </a:bodyPr>
          <a:lstStyle/>
          <a:p>
            <a:r>
              <a:rPr lang="en-US" sz="3200" dirty="0" smtClean="0">
                <a:latin typeface="Book Antiqua" pitchFamily="18" charset="0"/>
              </a:rPr>
              <a:t>Extracting Citations</a:t>
            </a:r>
          </a:p>
        </p:txBody>
      </p:sp>
      <p:sp>
        <p:nvSpPr>
          <p:cNvPr id="5" name="Date Placeholder 4"/>
          <p:cNvSpPr>
            <a:spLocks noGrp="1"/>
          </p:cNvSpPr>
          <p:nvPr>
            <p:ph type="dt" sz="half" idx="10"/>
          </p:nvPr>
        </p:nvSpPr>
        <p:spPr/>
        <p:txBody>
          <a:bodyPr/>
          <a:lstStyle/>
          <a:p>
            <a:r>
              <a:rPr lang="en-US" smtClean="0"/>
              <a:t>5/24/2011</a:t>
            </a:r>
            <a:endParaRPr lang="en-US"/>
          </a:p>
        </p:txBody>
      </p:sp>
      <p:sp>
        <p:nvSpPr>
          <p:cNvPr id="6" name="Slide Number Placeholder 5"/>
          <p:cNvSpPr>
            <a:spLocks noGrp="1"/>
          </p:cNvSpPr>
          <p:nvPr>
            <p:ph type="sldNum" sz="quarter" idx="12"/>
          </p:nvPr>
        </p:nvSpPr>
        <p:spPr/>
        <p:txBody>
          <a:bodyPr/>
          <a:lstStyle/>
          <a:p>
            <a:fld id="{02B7F9B6-6DF0-44EF-B764-F741D4052E49}" type="slidenum">
              <a:rPr lang="en-US" smtClean="0"/>
              <a:pPr/>
              <a:t>27</a:t>
            </a:fld>
            <a:endParaRPr lang="en-US"/>
          </a:p>
        </p:txBody>
      </p:sp>
      <p:sp>
        <p:nvSpPr>
          <p:cNvPr id="7" name="Rectangle 6"/>
          <p:cNvSpPr/>
          <p:nvPr/>
        </p:nvSpPr>
        <p:spPr>
          <a:xfrm>
            <a:off x="6553200" y="1785878"/>
            <a:ext cx="1219200" cy="3970318"/>
          </a:xfrm>
          <a:prstGeom prst="rect">
            <a:avLst/>
          </a:prstGeom>
        </p:spPr>
        <p:txBody>
          <a:bodyPr wrap="square">
            <a:spAutoFit/>
          </a:bodyPr>
          <a:lstStyle/>
          <a:p>
            <a:r>
              <a:rPr lang="en-US" b="1" dirty="0" smtClean="0"/>
              <a:t>Results</a:t>
            </a:r>
          </a:p>
          <a:p>
            <a:endParaRPr lang="en-US" b="1" dirty="0" smtClean="0"/>
          </a:p>
          <a:p>
            <a:r>
              <a:rPr lang="en-US" dirty="0" smtClean="0"/>
              <a:t>6541033</a:t>
            </a:r>
          </a:p>
          <a:p>
            <a:r>
              <a:rPr lang="en-US" dirty="0" smtClean="0"/>
              <a:t>4710473</a:t>
            </a:r>
          </a:p>
          <a:p>
            <a:r>
              <a:rPr lang="en-US" dirty="0" smtClean="0"/>
              <a:t>4358535</a:t>
            </a:r>
          </a:p>
          <a:p>
            <a:r>
              <a:rPr lang="en-US" dirty="0" smtClean="0"/>
              <a:t>4558005</a:t>
            </a:r>
          </a:p>
          <a:p>
            <a:r>
              <a:rPr lang="en-US" dirty="0" smtClean="0"/>
              <a:t>4465624</a:t>
            </a:r>
          </a:p>
          <a:p>
            <a:r>
              <a:rPr lang="en-US" dirty="0" smtClean="0"/>
              <a:t>4757006</a:t>
            </a:r>
          </a:p>
          <a:p>
            <a:r>
              <a:rPr lang="en-US" dirty="0" smtClean="0"/>
              <a:t>4399216</a:t>
            </a:r>
          </a:p>
          <a:p>
            <a:r>
              <a:rPr lang="en-US" dirty="0" smtClean="0"/>
              <a:t>4558006</a:t>
            </a:r>
          </a:p>
          <a:p>
            <a:r>
              <a:rPr lang="en-US" dirty="0" smtClean="0"/>
              <a:t>3865801</a:t>
            </a:r>
          </a:p>
          <a:p>
            <a:r>
              <a:rPr lang="en-US" dirty="0" smtClean="0"/>
              <a:t>3033753</a:t>
            </a:r>
          </a:p>
          <a:p>
            <a:endParaRPr lang="en-US" dirty="0" smtClean="0"/>
          </a:p>
          <a:p>
            <a:r>
              <a:rPr lang="en-US" dirty="0" smtClean="0"/>
              <a:t>…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flip="none" rotWithShape="1">
          <a:gsLst>
            <a:gs pos="15000">
              <a:schemeClr val="accent1">
                <a:tint val="66000"/>
                <a:satMod val="160000"/>
              </a:schemeClr>
            </a:gs>
            <a:gs pos="20000">
              <a:schemeClr val="bg1"/>
            </a:gs>
          </a:gsLst>
          <a:lin ang="5400000" scaled="0"/>
          <a:tileRect/>
        </a:gradFill>
        <a:effectLst/>
      </p:bgPr>
    </p:bg>
    <p:spTree>
      <p:nvGrpSpPr>
        <p:cNvPr id="1" name=""/>
        <p:cNvGrpSpPr/>
        <p:nvPr/>
      </p:nvGrpSpPr>
      <p:grpSpPr>
        <a:xfrm>
          <a:off x="0" y="0"/>
          <a:ext cx="0" cy="0"/>
          <a:chOff x="0" y="0"/>
          <a:chExt cx="0" cy="0"/>
        </a:xfrm>
      </p:grpSpPr>
      <p:sp>
        <p:nvSpPr>
          <p:cNvPr id="4" name="TextBox 3"/>
          <p:cNvSpPr txBox="1"/>
          <p:nvPr/>
        </p:nvSpPr>
        <p:spPr>
          <a:xfrm>
            <a:off x="609600" y="304800"/>
            <a:ext cx="3504486" cy="584775"/>
          </a:xfrm>
          <a:prstGeom prst="rect">
            <a:avLst/>
          </a:prstGeom>
          <a:noFill/>
        </p:spPr>
        <p:txBody>
          <a:bodyPr wrap="none" rtlCol="0">
            <a:spAutoFit/>
          </a:bodyPr>
          <a:lstStyle/>
          <a:p>
            <a:r>
              <a:rPr lang="en-US" sz="3200" dirty="0" smtClean="0">
                <a:solidFill>
                  <a:prstClr val="black"/>
                </a:solidFill>
                <a:latin typeface="Book Antiqua" pitchFamily="18" charset="0"/>
              </a:rPr>
              <a:t>Generated Results</a:t>
            </a:r>
          </a:p>
        </p:txBody>
      </p:sp>
      <p:sp>
        <p:nvSpPr>
          <p:cNvPr id="5" name="Date Placeholder 4"/>
          <p:cNvSpPr>
            <a:spLocks noGrp="1"/>
          </p:cNvSpPr>
          <p:nvPr>
            <p:ph type="dt" sz="half" idx="10"/>
          </p:nvPr>
        </p:nvSpPr>
        <p:spPr/>
        <p:txBody>
          <a:bodyPr/>
          <a:lstStyle/>
          <a:p>
            <a:r>
              <a:rPr lang="en-US" smtClean="0">
                <a:solidFill>
                  <a:prstClr val="black">
                    <a:tint val="75000"/>
                  </a:prstClr>
                </a:solidFill>
              </a:rPr>
              <a:t>5/24/2011</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B7F9B6-6DF0-44EF-B764-F741D4052E49}" type="slidenum">
              <a:rPr lang="en-US" smtClean="0">
                <a:solidFill>
                  <a:prstClr val="black">
                    <a:tint val="75000"/>
                  </a:prstClr>
                </a:solidFill>
              </a:rPr>
              <a:pPr/>
              <a:t>28</a:t>
            </a:fld>
            <a:endParaRPr lang="en-US">
              <a:solidFill>
                <a:prstClr val="black">
                  <a:tint val="75000"/>
                </a:prstClr>
              </a:solidFill>
            </a:endParaRPr>
          </a:p>
        </p:txBody>
      </p:sp>
      <p:sp>
        <p:nvSpPr>
          <p:cNvPr id="8" name="TextBox 7"/>
          <p:cNvSpPr txBox="1"/>
          <p:nvPr/>
        </p:nvSpPr>
        <p:spPr>
          <a:xfrm>
            <a:off x="533400" y="1752600"/>
            <a:ext cx="4419600" cy="3693319"/>
          </a:xfrm>
          <a:prstGeom prst="rect">
            <a:avLst/>
          </a:prstGeom>
          <a:noFill/>
        </p:spPr>
        <p:txBody>
          <a:bodyPr wrap="square" rtlCol="0">
            <a:spAutoFit/>
          </a:bodyPr>
          <a:lstStyle/>
          <a:p>
            <a:pPr algn="just">
              <a:buFont typeface="Wingdings" pitchFamily="2" charset="2"/>
              <a:buChar char="Ø"/>
            </a:pPr>
            <a:r>
              <a:rPr lang="en-US" dirty="0" smtClean="0">
                <a:latin typeface="Lucida Sans Unicode" pitchFamily="34" charset="0"/>
                <a:cs typeface="Lucida Sans Unicode" pitchFamily="34" charset="0"/>
              </a:rPr>
              <a:t> Around 30 court cases</a:t>
            </a:r>
          </a:p>
          <a:p>
            <a:pPr algn="just">
              <a:buFont typeface="Wingdings" pitchFamily="2" charset="2"/>
              <a:buChar char="Ø"/>
            </a:pPr>
            <a:endParaRPr lang="en-US" dirty="0" smtClean="0">
              <a:latin typeface="Lucida Sans Unicode" pitchFamily="34" charset="0"/>
              <a:cs typeface="Lucida Sans Unicode" pitchFamily="34" charset="0"/>
            </a:endParaRPr>
          </a:p>
          <a:p>
            <a:pPr algn="just">
              <a:buFont typeface="Wingdings" pitchFamily="2" charset="2"/>
              <a:buChar char="Ø"/>
            </a:pPr>
            <a:r>
              <a:rPr lang="en-US" dirty="0" smtClean="0">
                <a:latin typeface="Lucida Sans Unicode" pitchFamily="34" charset="0"/>
                <a:cs typeface="Lucida Sans Unicode" pitchFamily="34" charset="0"/>
              </a:rPr>
              <a:t> Several patents including core patents and forward/backward citations</a:t>
            </a:r>
          </a:p>
          <a:p>
            <a:pPr algn="just">
              <a:buFont typeface="Wingdings" pitchFamily="2" charset="2"/>
              <a:buChar char="Ø"/>
            </a:pPr>
            <a:endParaRPr lang="en-US" dirty="0" smtClean="0">
              <a:latin typeface="Lucida Sans Unicode" pitchFamily="34" charset="0"/>
              <a:cs typeface="Lucida Sans Unicode" pitchFamily="34" charset="0"/>
            </a:endParaRPr>
          </a:p>
          <a:p>
            <a:pPr algn="just">
              <a:buFont typeface="Wingdings" pitchFamily="2" charset="2"/>
              <a:buChar char="Ø"/>
            </a:pPr>
            <a:r>
              <a:rPr lang="en-US" dirty="0" smtClean="0">
                <a:latin typeface="Lucida Sans Unicode" pitchFamily="34" charset="0"/>
                <a:cs typeface="Lucida Sans Unicode" pitchFamily="34" charset="0"/>
              </a:rPr>
              <a:t> Can search patents by the inventors, assignees and/or US class identified</a:t>
            </a:r>
          </a:p>
          <a:p>
            <a:pPr algn="just">
              <a:buFont typeface="Wingdings" pitchFamily="2" charset="2"/>
              <a:buChar char="Ø"/>
            </a:pPr>
            <a:endParaRPr lang="en-US" dirty="0" smtClean="0">
              <a:latin typeface="Lucida Sans Unicode" pitchFamily="34" charset="0"/>
              <a:cs typeface="Lucida Sans Unicode" pitchFamily="34" charset="0"/>
            </a:endParaRPr>
          </a:p>
          <a:p>
            <a:pPr algn="just">
              <a:buFont typeface="Wingdings" pitchFamily="2" charset="2"/>
              <a:buChar char="Ø"/>
            </a:pPr>
            <a:r>
              <a:rPr lang="en-US" dirty="0" smtClean="0">
                <a:latin typeface="Lucida Sans Unicode" pitchFamily="34" charset="0"/>
                <a:cs typeface="Lucida Sans Unicode" pitchFamily="34" charset="0"/>
              </a:rPr>
              <a:t> What’s more? Can go search court cases with new keywords or information gathered</a:t>
            </a:r>
            <a:endParaRPr lang="en-US" dirty="0">
              <a:latin typeface="Lucida Sans Unicode" pitchFamily="34" charset="0"/>
              <a:cs typeface="Lucida Sans Unicode" pitchFamily="34" charset="0"/>
            </a:endParaRPr>
          </a:p>
        </p:txBody>
      </p:sp>
      <p:sp>
        <p:nvSpPr>
          <p:cNvPr id="9" name="Rectangle 8"/>
          <p:cNvSpPr/>
          <p:nvPr/>
        </p:nvSpPr>
        <p:spPr>
          <a:xfrm>
            <a:off x="5334000" y="838200"/>
            <a:ext cx="3124200" cy="1569660"/>
          </a:xfrm>
          <a:prstGeom prst="rect">
            <a:avLst/>
          </a:prstGeom>
        </p:spPr>
        <p:txBody>
          <a:bodyPr wrap="square">
            <a:spAutoFit/>
          </a:bodyPr>
          <a:lstStyle/>
          <a:p>
            <a:pPr algn="ctr"/>
            <a:r>
              <a:rPr lang="en-US" sz="1600" b="1" dirty="0" smtClean="0"/>
              <a:t>Gathered Results</a:t>
            </a:r>
          </a:p>
          <a:p>
            <a:r>
              <a:rPr lang="en-US" sz="1600" b="1" dirty="0" smtClean="0"/>
              <a:t>Case_4:</a:t>
            </a:r>
            <a:r>
              <a:rPr lang="en-US" sz="1600" dirty="0" smtClean="0"/>
              <a:t> Amgen v/s Chugai …</a:t>
            </a:r>
          </a:p>
          <a:p>
            <a:r>
              <a:rPr lang="en-US" sz="1600" b="1" dirty="0" smtClean="0"/>
              <a:t>Case_5:</a:t>
            </a:r>
            <a:r>
              <a:rPr lang="en-US" sz="1600" dirty="0" smtClean="0"/>
              <a:t> Amgen v/s Genetics In.</a:t>
            </a:r>
          </a:p>
          <a:p>
            <a:r>
              <a:rPr lang="en-US" sz="1600" b="1" dirty="0" smtClean="0"/>
              <a:t>Case_2:</a:t>
            </a:r>
            <a:r>
              <a:rPr lang="en-US" sz="1600" dirty="0" smtClean="0"/>
              <a:t> Amgen v/s Chugai …</a:t>
            </a:r>
          </a:p>
          <a:p>
            <a:r>
              <a:rPr lang="en-US" sz="1600" dirty="0" smtClean="0"/>
              <a:t>….</a:t>
            </a:r>
          </a:p>
          <a:p>
            <a:endParaRPr lang="en-US" sz="1600" dirty="0" smtClean="0"/>
          </a:p>
        </p:txBody>
      </p:sp>
      <p:sp>
        <p:nvSpPr>
          <p:cNvPr id="10" name="Rectangle 9"/>
          <p:cNvSpPr/>
          <p:nvPr/>
        </p:nvSpPr>
        <p:spPr>
          <a:xfrm>
            <a:off x="5334000" y="2209800"/>
            <a:ext cx="3124200" cy="3785652"/>
          </a:xfrm>
          <a:prstGeom prst="rect">
            <a:avLst/>
          </a:prstGeom>
        </p:spPr>
        <p:txBody>
          <a:bodyPr wrap="square">
            <a:spAutoFit/>
          </a:bodyPr>
          <a:lstStyle/>
          <a:p>
            <a:r>
              <a:rPr lang="en-US" sz="1600" b="1" dirty="0" smtClean="0"/>
              <a:t>5621080:	</a:t>
            </a:r>
            <a:r>
              <a:rPr lang="en-US" sz="1100" dirty="0" smtClean="0"/>
              <a:t>Production of Erythropoietin</a:t>
            </a:r>
            <a:endParaRPr lang="en-US" sz="1600" dirty="0" smtClean="0"/>
          </a:p>
          <a:p>
            <a:r>
              <a:rPr lang="en-US" sz="1600" b="1" dirty="0" smtClean="0"/>
              <a:t>5547933</a:t>
            </a:r>
            <a:r>
              <a:rPr lang="en-US" sz="1600" b="1" dirty="0" smtClean="0">
                <a:solidFill>
                  <a:prstClr val="black"/>
                </a:solidFill>
              </a:rPr>
              <a:t>:	</a:t>
            </a:r>
            <a:r>
              <a:rPr lang="en-US" sz="1100" dirty="0" smtClean="0">
                <a:solidFill>
                  <a:prstClr val="black"/>
                </a:solidFill>
              </a:rPr>
              <a:t>Production of Erythropoietin</a:t>
            </a:r>
            <a:endParaRPr lang="en-US" sz="1600" b="1" dirty="0" smtClean="0"/>
          </a:p>
          <a:p>
            <a:pPr lvl="0"/>
            <a:r>
              <a:rPr lang="en-US" sz="1600" b="1" dirty="0" smtClean="0"/>
              <a:t>5618698</a:t>
            </a:r>
            <a:r>
              <a:rPr lang="en-US" sz="1600" b="1" dirty="0" smtClean="0">
                <a:solidFill>
                  <a:prstClr val="black"/>
                </a:solidFill>
              </a:rPr>
              <a:t>:	</a:t>
            </a:r>
            <a:r>
              <a:rPr lang="en-US" sz="1100" dirty="0" smtClean="0">
                <a:solidFill>
                  <a:prstClr val="black"/>
                </a:solidFill>
              </a:rPr>
              <a:t>Production of Erythropoietin</a:t>
            </a:r>
            <a:endParaRPr lang="en-US" sz="1600" b="1" dirty="0" smtClean="0">
              <a:solidFill>
                <a:prstClr val="black"/>
              </a:solidFill>
            </a:endParaRPr>
          </a:p>
          <a:p>
            <a:pPr lvl="0"/>
            <a:r>
              <a:rPr lang="en-US" sz="1600" b="1" dirty="0" smtClean="0"/>
              <a:t>5756349</a:t>
            </a:r>
            <a:r>
              <a:rPr lang="en-US" sz="1600" b="1" dirty="0" smtClean="0">
                <a:solidFill>
                  <a:prstClr val="black"/>
                </a:solidFill>
              </a:rPr>
              <a:t>:	</a:t>
            </a:r>
            <a:r>
              <a:rPr lang="en-US" sz="1100" dirty="0" smtClean="0">
                <a:solidFill>
                  <a:prstClr val="black"/>
                </a:solidFill>
              </a:rPr>
              <a:t>Production of Erythropoietin</a:t>
            </a:r>
            <a:endParaRPr lang="en-US" sz="1600" b="1" dirty="0" smtClean="0">
              <a:solidFill>
                <a:prstClr val="black"/>
              </a:solidFill>
            </a:endParaRPr>
          </a:p>
          <a:p>
            <a:pPr lvl="0"/>
            <a:r>
              <a:rPr lang="en-US" sz="1600" b="1" dirty="0" smtClean="0"/>
              <a:t>5955422</a:t>
            </a:r>
            <a:r>
              <a:rPr lang="en-US" sz="1600" b="1" dirty="0" smtClean="0">
                <a:solidFill>
                  <a:prstClr val="black"/>
                </a:solidFill>
              </a:rPr>
              <a:t>:	</a:t>
            </a:r>
            <a:r>
              <a:rPr lang="en-US" sz="1100" dirty="0" smtClean="0">
                <a:solidFill>
                  <a:prstClr val="black"/>
                </a:solidFill>
              </a:rPr>
              <a:t>Production of Erythropoietin</a:t>
            </a:r>
            <a:endParaRPr lang="en-US" sz="1600" b="1" dirty="0" smtClean="0">
              <a:solidFill>
                <a:prstClr val="black"/>
              </a:solidFill>
            </a:endParaRPr>
          </a:p>
          <a:p>
            <a:r>
              <a:rPr lang="en-US" sz="1600" dirty="0" smtClean="0"/>
              <a:t>… </a:t>
            </a:r>
          </a:p>
          <a:p>
            <a:r>
              <a:rPr lang="en-US" sz="1600" dirty="0" smtClean="0"/>
              <a:t>5441868</a:t>
            </a:r>
          </a:p>
          <a:p>
            <a:r>
              <a:rPr lang="en-US" sz="1600" dirty="0" smtClean="0"/>
              <a:t>4703008</a:t>
            </a:r>
          </a:p>
          <a:p>
            <a:r>
              <a:rPr lang="en-US" sz="1600" dirty="0" smtClean="0"/>
              <a:t>4677195</a:t>
            </a:r>
          </a:p>
          <a:p>
            <a:r>
              <a:rPr lang="en-US" sz="1600" dirty="0" smtClean="0"/>
              <a:t>5322837</a:t>
            </a:r>
          </a:p>
          <a:p>
            <a:r>
              <a:rPr lang="en-US" sz="1600" dirty="0" smtClean="0"/>
              <a:t>…</a:t>
            </a:r>
          </a:p>
          <a:p>
            <a:endParaRPr lang="en-US" sz="1600" dirty="0" smtClean="0"/>
          </a:p>
          <a:p>
            <a:r>
              <a:rPr lang="en-US" sz="1600" dirty="0" smtClean="0"/>
              <a:t>Patents with Inventor: </a:t>
            </a:r>
            <a:r>
              <a:rPr lang="en-US" sz="1600" dirty="0" err="1" smtClean="0"/>
              <a:t>Lin_Fu-Kuen</a:t>
            </a:r>
            <a:endParaRPr lang="en-US" sz="1600" dirty="0" smtClean="0"/>
          </a:p>
          <a:p>
            <a:r>
              <a:rPr lang="en-US" sz="1600" dirty="0" smtClean="0"/>
              <a:t>Patents owned by </a:t>
            </a:r>
            <a:r>
              <a:rPr lang="en-US" sz="1600" dirty="0" err="1" smtClean="0"/>
              <a:t>Genetics_Inc</a:t>
            </a:r>
            <a:endParaRPr lang="en-US" sz="1600" dirty="0" smtClean="0"/>
          </a:p>
          <a:p>
            <a:r>
              <a:rPr lang="en-US" sz="1600" dirty="0" smtClean="0"/>
              <a:t>…</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flip="none" rotWithShape="1">
          <a:gsLst>
            <a:gs pos="15000">
              <a:schemeClr val="accent1">
                <a:tint val="66000"/>
                <a:satMod val="160000"/>
              </a:schemeClr>
            </a:gs>
            <a:gs pos="20000">
              <a:schemeClr val="bg1"/>
            </a:gs>
          </a:gsLst>
          <a:lin ang="5400000" scaled="0"/>
          <a:tileRect/>
        </a:gradFill>
        <a:effectLst/>
      </p:bgPr>
    </p:bg>
    <p:spTree>
      <p:nvGrpSpPr>
        <p:cNvPr id="1" name=""/>
        <p:cNvGrpSpPr/>
        <p:nvPr/>
      </p:nvGrpSpPr>
      <p:grpSpPr>
        <a:xfrm>
          <a:off x="0" y="0"/>
          <a:ext cx="0" cy="0"/>
          <a:chOff x="0" y="0"/>
          <a:chExt cx="0" cy="0"/>
        </a:xfrm>
      </p:grpSpPr>
      <p:sp>
        <p:nvSpPr>
          <p:cNvPr id="2" name="TextBox 1"/>
          <p:cNvSpPr txBox="1"/>
          <p:nvPr/>
        </p:nvSpPr>
        <p:spPr>
          <a:xfrm>
            <a:off x="990600" y="1600200"/>
            <a:ext cx="7162800" cy="4585871"/>
          </a:xfrm>
          <a:prstGeom prst="rect">
            <a:avLst/>
          </a:prstGeom>
          <a:noFill/>
        </p:spPr>
        <p:txBody>
          <a:bodyPr wrap="square" rtlCol="0">
            <a:spAutoFit/>
          </a:bodyPr>
          <a:lstStyle/>
          <a:p>
            <a:pPr algn="just">
              <a:buFont typeface="Wingdings" pitchFamily="2" charset="2"/>
              <a:buChar char="Ø"/>
            </a:pPr>
            <a:r>
              <a:rPr lang="en-US" dirty="0" smtClean="0">
                <a:latin typeface="Lucida Sans Unicode" pitchFamily="34" charset="0"/>
                <a:cs typeface="Lucida Sans Unicode" pitchFamily="34" charset="0"/>
              </a:rPr>
              <a:t> One needs to know SPARQL in order to query</a:t>
            </a:r>
          </a:p>
          <a:p>
            <a:pPr algn="just">
              <a:buFont typeface="Wingdings" pitchFamily="2" charset="2"/>
              <a:buChar char="Ø"/>
            </a:pPr>
            <a:endParaRPr lang="en-US" dirty="0" smtClean="0">
              <a:latin typeface="Lucida Sans Unicode" pitchFamily="34" charset="0"/>
              <a:cs typeface="Lucida Sans Unicode" pitchFamily="34" charset="0"/>
            </a:endParaRPr>
          </a:p>
          <a:p>
            <a:pPr algn="just">
              <a:buFont typeface="Wingdings" pitchFamily="2" charset="2"/>
              <a:buChar char="Ø"/>
            </a:pPr>
            <a:r>
              <a:rPr lang="en-US" dirty="0" smtClean="0">
                <a:latin typeface="Lucida Sans Unicode" pitchFamily="34" charset="0"/>
                <a:cs typeface="Lucida Sans Unicode" pitchFamily="34" charset="0"/>
              </a:rPr>
              <a:t> One needs to know the semantics of the ontology such as the relations, domain and range restrictions etc.</a:t>
            </a:r>
          </a:p>
          <a:p>
            <a:pPr algn="just">
              <a:buFont typeface="Wingdings" pitchFamily="2" charset="2"/>
              <a:buChar char="Ø"/>
            </a:pPr>
            <a:endParaRPr lang="en-US" dirty="0" smtClean="0">
              <a:latin typeface="Lucida Sans Unicode" pitchFamily="34" charset="0"/>
              <a:cs typeface="Lucida Sans Unicode" pitchFamily="34" charset="0"/>
            </a:endParaRPr>
          </a:p>
          <a:p>
            <a:pPr algn="just">
              <a:buFont typeface="Wingdings" pitchFamily="2" charset="2"/>
              <a:buChar char="Ø"/>
            </a:pPr>
            <a:r>
              <a:rPr lang="en-US" dirty="0" smtClean="0">
                <a:latin typeface="Lucida Sans Unicode" pitchFamily="34" charset="0"/>
                <a:cs typeface="Lucida Sans Unicode" pitchFamily="34" charset="0"/>
              </a:rPr>
              <a:t> Performing manual querying can be very time consuming. Automation is needed</a:t>
            </a:r>
          </a:p>
          <a:p>
            <a:pPr algn="just">
              <a:buFont typeface="Wingdings" pitchFamily="2" charset="2"/>
              <a:buChar char="Ø"/>
            </a:pPr>
            <a:endParaRPr lang="en-US" dirty="0" smtClean="0">
              <a:latin typeface="Lucida Sans Unicode" pitchFamily="34" charset="0"/>
              <a:cs typeface="Lucida Sans Unicode" pitchFamily="34" charset="0"/>
            </a:endParaRPr>
          </a:p>
          <a:p>
            <a:pPr algn="just">
              <a:buFont typeface="Wingdings" pitchFamily="2" charset="2"/>
              <a:buChar char="Ø"/>
            </a:pPr>
            <a:r>
              <a:rPr lang="en-US" dirty="0" smtClean="0">
                <a:latin typeface="Lucida Sans Unicode" pitchFamily="34" charset="0"/>
                <a:cs typeface="Lucida Sans Unicode" pitchFamily="34" charset="0"/>
              </a:rPr>
              <a:t> Domain specific semantics need to be separately integrated</a:t>
            </a:r>
          </a:p>
          <a:p>
            <a:pPr algn="just">
              <a:buFont typeface="Wingdings" pitchFamily="2" charset="2"/>
              <a:buChar char="Ø"/>
            </a:pPr>
            <a:endParaRPr lang="en-US" dirty="0" smtClean="0">
              <a:latin typeface="Lucida Sans Unicode" pitchFamily="34" charset="0"/>
              <a:cs typeface="Lucida Sans Unicode" pitchFamily="34" charset="0"/>
            </a:endParaRPr>
          </a:p>
          <a:p>
            <a:pPr algn="just">
              <a:buFont typeface="Wingdings" pitchFamily="2" charset="2"/>
              <a:buChar char="Ø"/>
            </a:pPr>
            <a:r>
              <a:rPr lang="en-US" dirty="0" smtClean="0">
                <a:latin typeface="Lucida Sans Unicode" pitchFamily="34" charset="0"/>
                <a:cs typeface="Lucida Sans Unicode" pitchFamily="34" charset="0"/>
              </a:rPr>
              <a:t> Probabilistic weighing – ranking inventors, assignees, patents etc. is not possible using the SPARQL endpoint</a:t>
            </a:r>
          </a:p>
          <a:p>
            <a:pPr algn="just">
              <a:buFont typeface="Wingdings" pitchFamily="2" charset="2"/>
              <a:buChar char="Ø"/>
            </a:pPr>
            <a:endParaRPr lang="en-US" dirty="0" smtClean="0">
              <a:latin typeface="Lucida Sans Unicode" pitchFamily="34" charset="0"/>
              <a:cs typeface="Lucida Sans Unicode" pitchFamily="34" charset="0"/>
            </a:endParaRPr>
          </a:p>
          <a:p>
            <a:pPr algn="just">
              <a:buFont typeface="Wingdings" pitchFamily="2" charset="2"/>
              <a:buChar char="Ø"/>
            </a:pPr>
            <a:r>
              <a:rPr lang="en-US" sz="2000" b="1" dirty="0" smtClean="0">
                <a:latin typeface="Lucida Sans Unicode" pitchFamily="34" charset="0"/>
                <a:cs typeface="Lucida Sans Unicode" pitchFamily="34" charset="0"/>
              </a:rPr>
              <a:t> We are developing a user-friendly automated tool to search the patent system</a:t>
            </a:r>
          </a:p>
          <a:p>
            <a:pPr algn="just"/>
            <a:r>
              <a:rPr lang="en-US" dirty="0" smtClean="0">
                <a:latin typeface="Lucida Sans Unicode" pitchFamily="34" charset="0"/>
                <a:cs typeface="Lucida Sans Unicode" pitchFamily="34" charset="0"/>
              </a:rPr>
              <a:t> </a:t>
            </a:r>
          </a:p>
        </p:txBody>
      </p:sp>
      <p:sp>
        <p:nvSpPr>
          <p:cNvPr id="4" name="TextBox 3"/>
          <p:cNvSpPr txBox="1"/>
          <p:nvPr/>
        </p:nvSpPr>
        <p:spPr>
          <a:xfrm>
            <a:off x="609600" y="304800"/>
            <a:ext cx="3805850" cy="584775"/>
          </a:xfrm>
          <a:prstGeom prst="rect">
            <a:avLst/>
          </a:prstGeom>
          <a:noFill/>
        </p:spPr>
        <p:txBody>
          <a:bodyPr wrap="none" rtlCol="0">
            <a:spAutoFit/>
          </a:bodyPr>
          <a:lstStyle/>
          <a:p>
            <a:r>
              <a:rPr lang="en-US" sz="3200" dirty="0" smtClean="0">
                <a:latin typeface="Book Antiqua" pitchFamily="18" charset="0"/>
              </a:rPr>
              <a:t>Current Limitations</a:t>
            </a:r>
          </a:p>
        </p:txBody>
      </p:sp>
      <p:sp>
        <p:nvSpPr>
          <p:cNvPr id="5" name="Date Placeholder 4"/>
          <p:cNvSpPr>
            <a:spLocks noGrp="1"/>
          </p:cNvSpPr>
          <p:nvPr>
            <p:ph type="dt" sz="half" idx="10"/>
          </p:nvPr>
        </p:nvSpPr>
        <p:spPr/>
        <p:txBody>
          <a:bodyPr/>
          <a:lstStyle/>
          <a:p>
            <a:r>
              <a:rPr lang="en-US" smtClean="0"/>
              <a:t>5/24/2011</a:t>
            </a:r>
            <a:endParaRPr lang="en-US"/>
          </a:p>
        </p:txBody>
      </p:sp>
      <p:sp>
        <p:nvSpPr>
          <p:cNvPr id="6" name="Slide Number Placeholder 5"/>
          <p:cNvSpPr>
            <a:spLocks noGrp="1"/>
          </p:cNvSpPr>
          <p:nvPr>
            <p:ph type="sldNum" sz="quarter" idx="12"/>
          </p:nvPr>
        </p:nvSpPr>
        <p:spPr/>
        <p:txBody>
          <a:bodyPr/>
          <a:lstStyle/>
          <a:p>
            <a:fld id="{02B7F9B6-6DF0-44EF-B764-F741D4052E49}" type="slidenum">
              <a:rPr lang="en-US" smtClean="0"/>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15000">
              <a:schemeClr val="accent1">
                <a:tint val="66000"/>
                <a:satMod val="160000"/>
              </a:schemeClr>
            </a:gs>
            <a:gs pos="20000">
              <a:schemeClr val="bg1"/>
            </a:gs>
          </a:gsLst>
          <a:lin ang="5400000" scaled="0"/>
          <a:tileRect/>
        </a:gradFill>
        <a:effectLst/>
      </p:bgPr>
    </p:bg>
    <p:spTree>
      <p:nvGrpSpPr>
        <p:cNvPr id="1" name=""/>
        <p:cNvGrpSpPr/>
        <p:nvPr/>
      </p:nvGrpSpPr>
      <p:grpSpPr>
        <a:xfrm>
          <a:off x="0" y="0"/>
          <a:ext cx="0" cy="0"/>
          <a:chOff x="0" y="0"/>
          <a:chExt cx="0" cy="0"/>
        </a:xfrm>
      </p:grpSpPr>
      <p:sp>
        <p:nvSpPr>
          <p:cNvPr id="3" name="TextBox 2"/>
          <p:cNvSpPr txBox="1"/>
          <p:nvPr/>
        </p:nvSpPr>
        <p:spPr>
          <a:xfrm>
            <a:off x="646648" y="304800"/>
            <a:ext cx="3648756" cy="584775"/>
          </a:xfrm>
          <a:prstGeom prst="rect">
            <a:avLst/>
          </a:prstGeom>
          <a:noFill/>
        </p:spPr>
        <p:txBody>
          <a:bodyPr wrap="none" rtlCol="0">
            <a:spAutoFit/>
          </a:bodyPr>
          <a:lstStyle/>
          <a:p>
            <a:r>
              <a:rPr lang="en-US" sz="3200" dirty="0" smtClean="0">
                <a:latin typeface="Book Antiqua" pitchFamily="18" charset="0"/>
              </a:rPr>
              <a:t>Problem Statement</a:t>
            </a:r>
            <a:endParaRPr lang="en-US" sz="3200" dirty="0">
              <a:latin typeface="Book Antiqua" pitchFamily="18" charset="0"/>
            </a:endParaRPr>
          </a:p>
        </p:txBody>
      </p:sp>
      <p:sp>
        <p:nvSpPr>
          <p:cNvPr id="10" name="Rectangle 9"/>
          <p:cNvSpPr/>
          <p:nvPr/>
        </p:nvSpPr>
        <p:spPr>
          <a:xfrm>
            <a:off x="4648200" y="3124200"/>
            <a:ext cx="3581400" cy="646331"/>
          </a:xfrm>
          <a:prstGeom prst="rect">
            <a:avLst/>
          </a:prstGeom>
        </p:spPr>
        <p:txBody>
          <a:bodyPr wrap="square">
            <a:spAutoFit/>
          </a:bodyPr>
          <a:lstStyle/>
          <a:p>
            <a:pPr>
              <a:buFont typeface="Arial" pitchFamily="34" charset="0"/>
              <a:buChar char="•"/>
            </a:pPr>
            <a:r>
              <a:rPr lang="en-US" b="1" dirty="0" smtClean="0">
                <a:latin typeface="Lucida Sans" pitchFamily="34" charset="0"/>
              </a:rPr>
              <a:t> Can I get patent protection for my innovation?</a:t>
            </a:r>
            <a:endParaRPr lang="en-US" dirty="0">
              <a:latin typeface="Lucida Sans" pitchFamily="34" charset="0"/>
            </a:endParaRPr>
          </a:p>
        </p:txBody>
      </p:sp>
      <p:sp>
        <p:nvSpPr>
          <p:cNvPr id="4" name="Rounded Rectangle 3"/>
          <p:cNvSpPr/>
          <p:nvPr/>
        </p:nvSpPr>
        <p:spPr>
          <a:xfrm>
            <a:off x="5562600" y="1295400"/>
            <a:ext cx="1371600" cy="685800"/>
          </a:xfrm>
          <a:prstGeom prst="roundRect">
            <a:avLst/>
          </a:prstGeom>
          <a:solidFill>
            <a:schemeClr val="accent3">
              <a:lumMod val="60000"/>
              <a:lumOff val="40000"/>
            </a:schemeClr>
          </a:solidFill>
          <a:ln>
            <a:solidFill>
              <a:schemeClr val="accent3">
                <a:lumMod val="5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Issued Patents and Applications</a:t>
            </a:r>
            <a:endParaRPr lang="en-US" sz="1600" b="1" dirty="0"/>
          </a:p>
        </p:txBody>
      </p:sp>
      <p:sp>
        <p:nvSpPr>
          <p:cNvPr id="5" name="Rounded Rectangle 4"/>
          <p:cNvSpPr/>
          <p:nvPr/>
        </p:nvSpPr>
        <p:spPr>
          <a:xfrm>
            <a:off x="3657600" y="2286000"/>
            <a:ext cx="1371600" cy="685800"/>
          </a:xfrm>
          <a:prstGeom prst="roundRect">
            <a:avLst/>
          </a:prstGeom>
          <a:solidFill>
            <a:schemeClr val="bg2">
              <a:lumMod val="90000"/>
            </a:schemeClr>
          </a:solidFill>
          <a:ln>
            <a:solidFill>
              <a:schemeClr val="bg2">
                <a:lumMod val="1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Court Cases</a:t>
            </a:r>
            <a:endParaRPr lang="en-US" sz="1600" b="1" dirty="0">
              <a:solidFill>
                <a:schemeClr val="tx1"/>
              </a:solidFill>
            </a:endParaRPr>
          </a:p>
        </p:txBody>
      </p:sp>
      <p:sp>
        <p:nvSpPr>
          <p:cNvPr id="6" name="Rounded Rectangle 5"/>
          <p:cNvSpPr/>
          <p:nvPr/>
        </p:nvSpPr>
        <p:spPr>
          <a:xfrm>
            <a:off x="7467600" y="2209800"/>
            <a:ext cx="1371600" cy="685800"/>
          </a:xfrm>
          <a:prstGeom prst="roundRect">
            <a:avLst/>
          </a:prstGeom>
          <a:solidFill>
            <a:schemeClr val="accent2">
              <a:lumMod val="20000"/>
              <a:lumOff val="80000"/>
            </a:schemeClr>
          </a:solidFill>
          <a:ln>
            <a:solidFill>
              <a:srgbClr val="00B050"/>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File Wrappers</a:t>
            </a:r>
            <a:endParaRPr lang="en-US" sz="1600" b="1" dirty="0">
              <a:solidFill>
                <a:schemeClr val="tx1"/>
              </a:solidFill>
            </a:endParaRPr>
          </a:p>
        </p:txBody>
      </p:sp>
      <p:sp>
        <p:nvSpPr>
          <p:cNvPr id="8" name="Rounded Rectangle 7"/>
          <p:cNvSpPr/>
          <p:nvPr/>
        </p:nvSpPr>
        <p:spPr>
          <a:xfrm>
            <a:off x="6781800" y="4114800"/>
            <a:ext cx="1371600" cy="685800"/>
          </a:xfrm>
          <a:prstGeom prst="roundRect">
            <a:avLst/>
          </a:prstGeom>
          <a:solidFill>
            <a:schemeClr val="accent2">
              <a:lumMod val="40000"/>
              <a:lumOff val="60000"/>
            </a:schemeClr>
          </a:solidFill>
          <a:ln>
            <a:solidFill>
              <a:srgbClr val="00B050"/>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Technical Publications</a:t>
            </a:r>
            <a:endParaRPr lang="en-US" sz="1600" b="1" dirty="0">
              <a:solidFill>
                <a:schemeClr val="tx1"/>
              </a:solidFill>
            </a:endParaRPr>
          </a:p>
        </p:txBody>
      </p:sp>
      <p:sp>
        <p:nvSpPr>
          <p:cNvPr id="9" name="Rounded Rectangle 8"/>
          <p:cNvSpPr/>
          <p:nvPr/>
        </p:nvSpPr>
        <p:spPr>
          <a:xfrm>
            <a:off x="4419600" y="4114800"/>
            <a:ext cx="1371600" cy="685800"/>
          </a:xfrm>
          <a:prstGeom prst="roundRect">
            <a:avLst/>
          </a:prstGeom>
          <a:solidFill>
            <a:schemeClr val="accent6">
              <a:lumMod val="60000"/>
              <a:lumOff val="40000"/>
            </a:schemeClr>
          </a:solidFill>
          <a:ln>
            <a:solidFill>
              <a:srgbClr val="00B050"/>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Regulations and Laws</a:t>
            </a:r>
            <a:endParaRPr lang="en-US" sz="1600" b="1" dirty="0">
              <a:solidFill>
                <a:schemeClr val="tx1"/>
              </a:solidFill>
            </a:endParaRPr>
          </a:p>
        </p:txBody>
      </p:sp>
      <p:sp>
        <p:nvSpPr>
          <p:cNvPr id="12" name="Date Placeholder 11"/>
          <p:cNvSpPr>
            <a:spLocks noGrp="1"/>
          </p:cNvSpPr>
          <p:nvPr>
            <p:ph type="dt" sz="half" idx="10"/>
          </p:nvPr>
        </p:nvSpPr>
        <p:spPr/>
        <p:txBody>
          <a:bodyPr/>
          <a:lstStyle/>
          <a:p>
            <a:r>
              <a:rPr lang="en-US" smtClean="0"/>
              <a:t>5/24/2011</a:t>
            </a:r>
            <a:endParaRPr lang="en-US"/>
          </a:p>
        </p:txBody>
      </p:sp>
      <p:sp>
        <p:nvSpPr>
          <p:cNvPr id="13" name="Slide Number Placeholder 12"/>
          <p:cNvSpPr>
            <a:spLocks noGrp="1"/>
          </p:cNvSpPr>
          <p:nvPr>
            <p:ph type="sldNum" sz="quarter" idx="12"/>
          </p:nvPr>
        </p:nvSpPr>
        <p:spPr/>
        <p:txBody>
          <a:bodyPr/>
          <a:lstStyle/>
          <a:p>
            <a:fld id="{02B7F9B6-6DF0-44EF-B764-F741D4052E49}" type="slidenum">
              <a:rPr lang="en-US" smtClean="0"/>
              <a:pPr/>
              <a:t>3</a:t>
            </a:fld>
            <a:endParaRPr lang="en-US"/>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ppt_x"/>
                                          </p:val>
                                        </p:tav>
                                        <p:tav tm="100000">
                                          <p:val>
                                            <p:strVal val="#ppt_x"/>
                                          </p:val>
                                        </p:tav>
                                      </p:tavLst>
                                    </p:anim>
                                    <p:anim calcmode="lin" valueType="num">
                                      <p:cBhvr additive="base">
                                        <p:cTn id="8" dur="20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mph" presetSubtype="0" fill="hold" grpId="0" nodeType="clickEffect">
                                  <p:stCondLst>
                                    <p:cond delay="0"/>
                                  </p:stCondLst>
                                  <p:childTnLst>
                                    <p:animScale>
                                      <p:cBhvr>
                                        <p:cTn id="12" dur="500" fill="hold"/>
                                        <p:tgtEl>
                                          <p:spTgt spid="9"/>
                                        </p:tgtEl>
                                      </p:cBhvr>
                                      <p:by x="150000" y="150000"/>
                                    </p:animScale>
                                  </p:childTnLst>
                                </p:cTn>
                              </p:par>
                            </p:childTnLst>
                          </p:cTn>
                        </p:par>
                      </p:childTnLst>
                    </p:cTn>
                  </p:par>
                  <p:par>
                    <p:cTn id="13" fill="hold">
                      <p:stCondLst>
                        <p:cond delay="indefinite"/>
                      </p:stCondLst>
                      <p:childTnLst>
                        <p:par>
                          <p:cTn id="14" fill="hold">
                            <p:stCondLst>
                              <p:cond delay="0"/>
                            </p:stCondLst>
                            <p:childTnLst>
                              <p:par>
                                <p:cTn id="15" presetID="35" presetClass="path" presetSubtype="0" accel="50000" decel="50000" fill="hold" grpId="1" nodeType="clickEffect">
                                  <p:stCondLst>
                                    <p:cond delay="0"/>
                                  </p:stCondLst>
                                  <p:childTnLst>
                                    <p:animMotion origin="layout" path="M -0.19583 -0.00255 L -0.4875 -0.24671 " pathEditMode="relative" rAng="0" ptsTypes="AA">
                                      <p:cBhvr>
                                        <p:cTn id="16" dur="2000" fill="hold"/>
                                        <p:tgtEl>
                                          <p:spTgt spid="10"/>
                                        </p:tgtEl>
                                        <p:attrNameLst>
                                          <p:attrName>ppt_x</p:attrName>
                                          <p:attrName>ppt_y</p:attrName>
                                        </p:attrNameLst>
                                      </p:cBhvr>
                                      <p:rCtr x="-146" y="-12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uiExpand="1"/>
      <p:bldP spid="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flip="none" rotWithShape="1">
          <a:gsLst>
            <a:gs pos="15000">
              <a:schemeClr val="accent1">
                <a:tint val="66000"/>
                <a:satMod val="160000"/>
              </a:schemeClr>
            </a:gs>
            <a:gs pos="20000">
              <a:schemeClr val="bg1"/>
            </a:gs>
          </a:gsLst>
          <a:lin ang="5400000" scaled="0"/>
          <a:tileRect/>
        </a:gradFill>
        <a:effectLst/>
      </p:bgPr>
    </p:bg>
    <p:spTree>
      <p:nvGrpSpPr>
        <p:cNvPr id="1" name=""/>
        <p:cNvGrpSpPr/>
        <p:nvPr/>
      </p:nvGrpSpPr>
      <p:grpSpPr>
        <a:xfrm>
          <a:off x="0" y="0"/>
          <a:ext cx="0" cy="0"/>
          <a:chOff x="0" y="0"/>
          <a:chExt cx="0" cy="0"/>
        </a:xfrm>
      </p:grpSpPr>
      <p:sp>
        <p:nvSpPr>
          <p:cNvPr id="2" name="TextBox 1"/>
          <p:cNvSpPr txBox="1"/>
          <p:nvPr/>
        </p:nvSpPr>
        <p:spPr>
          <a:xfrm>
            <a:off x="685800" y="2090678"/>
            <a:ext cx="7772400" cy="2862322"/>
          </a:xfrm>
          <a:prstGeom prst="rect">
            <a:avLst/>
          </a:prstGeom>
          <a:noFill/>
        </p:spPr>
        <p:txBody>
          <a:bodyPr wrap="square" rtlCol="0">
            <a:spAutoFit/>
          </a:bodyPr>
          <a:lstStyle/>
          <a:p>
            <a:pPr algn="just">
              <a:buFont typeface="Wingdings" pitchFamily="2" charset="2"/>
              <a:buChar char="Ø"/>
            </a:pPr>
            <a:r>
              <a:rPr lang="en-US" sz="2000" dirty="0" smtClean="0">
                <a:latin typeface="Lucida Sans Unicode" pitchFamily="34" charset="0"/>
                <a:cs typeface="Lucida Sans Unicode" pitchFamily="34" charset="0"/>
              </a:rPr>
              <a:t> Include other information sources – publications, regulations, laws</a:t>
            </a:r>
          </a:p>
          <a:p>
            <a:pPr algn="just">
              <a:buFont typeface="Wingdings" pitchFamily="2" charset="2"/>
              <a:buChar char="Ø"/>
            </a:pPr>
            <a:endParaRPr lang="en-US" sz="2000" dirty="0" smtClean="0">
              <a:latin typeface="Lucida Sans Unicode" pitchFamily="34" charset="0"/>
              <a:cs typeface="Lucida Sans Unicode" pitchFamily="34" charset="0"/>
            </a:endParaRPr>
          </a:p>
          <a:p>
            <a:pPr algn="just">
              <a:buFont typeface="Wingdings" pitchFamily="2" charset="2"/>
              <a:buChar char="Ø"/>
            </a:pPr>
            <a:r>
              <a:rPr lang="en-US" sz="2000" dirty="0" smtClean="0">
                <a:latin typeface="Lucida Sans Unicode" pitchFamily="34" charset="0"/>
                <a:cs typeface="Lucida Sans Unicode" pitchFamily="34" charset="0"/>
              </a:rPr>
              <a:t> Develop automated tool and search framework</a:t>
            </a:r>
          </a:p>
          <a:p>
            <a:pPr algn="just">
              <a:buFont typeface="Wingdings" pitchFamily="2" charset="2"/>
              <a:buChar char="Ø"/>
            </a:pPr>
            <a:endParaRPr lang="en-US" sz="2000" dirty="0" smtClean="0">
              <a:latin typeface="Lucida Sans Unicode" pitchFamily="34" charset="0"/>
              <a:cs typeface="Lucida Sans Unicode" pitchFamily="34" charset="0"/>
            </a:endParaRPr>
          </a:p>
          <a:p>
            <a:pPr algn="just">
              <a:buFont typeface="Wingdings" pitchFamily="2" charset="2"/>
              <a:buChar char="Ø"/>
            </a:pPr>
            <a:r>
              <a:rPr lang="en-US" sz="2000" dirty="0" smtClean="0">
                <a:latin typeface="Lucida Sans Unicode" pitchFamily="34" charset="0"/>
                <a:cs typeface="Lucida Sans Unicode" pitchFamily="34" charset="0"/>
              </a:rPr>
              <a:t> Integrate domain knowledge into the tool</a:t>
            </a:r>
          </a:p>
          <a:p>
            <a:pPr algn="just">
              <a:buFont typeface="Wingdings" pitchFamily="2" charset="2"/>
              <a:buChar char="Ø"/>
            </a:pPr>
            <a:endParaRPr lang="en-US" sz="2000" dirty="0" smtClean="0">
              <a:latin typeface="Lucida Sans Unicode" pitchFamily="34" charset="0"/>
              <a:cs typeface="Lucida Sans Unicode" pitchFamily="34" charset="0"/>
            </a:endParaRPr>
          </a:p>
          <a:p>
            <a:pPr algn="just">
              <a:buFont typeface="Wingdings" pitchFamily="2" charset="2"/>
              <a:buChar char="Ø"/>
            </a:pPr>
            <a:r>
              <a:rPr lang="en-US" sz="2000" dirty="0" smtClean="0">
                <a:latin typeface="Lucida Sans Unicode" pitchFamily="34" charset="0"/>
                <a:cs typeface="Lucida Sans Unicode" pitchFamily="34" charset="0"/>
              </a:rPr>
              <a:t> Experiment with more use cases outside of the biomedical domain</a:t>
            </a:r>
            <a:endParaRPr lang="en-US" sz="2000" dirty="0">
              <a:latin typeface="Lucida Sans Unicode" pitchFamily="34" charset="0"/>
              <a:cs typeface="Lucida Sans Unicode" pitchFamily="34" charset="0"/>
            </a:endParaRPr>
          </a:p>
        </p:txBody>
      </p:sp>
      <p:sp>
        <p:nvSpPr>
          <p:cNvPr id="3" name="TextBox 2"/>
          <p:cNvSpPr txBox="1"/>
          <p:nvPr/>
        </p:nvSpPr>
        <p:spPr>
          <a:xfrm>
            <a:off x="609600" y="304800"/>
            <a:ext cx="2526654" cy="584775"/>
          </a:xfrm>
          <a:prstGeom prst="rect">
            <a:avLst/>
          </a:prstGeom>
          <a:noFill/>
        </p:spPr>
        <p:txBody>
          <a:bodyPr wrap="none" rtlCol="0">
            <a:spAutoFit/>
          </a:bodyPr>
          <a:lstStyle/>
          <a:p>
            <a:r>
              <a:rPr lang="en-US" sz="3200" dirty="0" smtClean="0">
                <a:latin typeface="Book Antiqua" pitchFamily="18" charset="0"/>
              </a:rPr>
              <a:t>Future Work</a:t>
            </a:r>
          </a:p>
        </p:txBody>
      </p:sp>
      <p:sp>
        <p:nvSpPr>
          <p:cNvPr id="4" name="Date Placeholder 3"/>
          <p:cNvSpPr>
            <a:spLocks noGrp="1"/>
          </p:cNvSpPr>
          <p:nvPr>
            <p:ph type="dt" sz="half" idx="10"/>
          </p:nvPr>
        </p:nvSpPr>
        <p:spPr/>
        <p:txBody>
          <a:bodyPr/>
          <a:lstStyle/>
          <a:p>
            <a:r>
              <a:rPr lang="en-US" smtClean="0"/>
              <a:t>5/24/2011</a:t>
            </a:r>
            <a:endParaRPr lang="en-US"/>
          </a:p>
        </p:txBody>
      </p:sp>
      <p:sp>
        <p:nvSpPr>
          <p:cNvPr id="5" name="Slide Number Placeholder 4"/>
          <p:cNvSpPr>
            <a:spLocks noGrp="1"/>
          </p:cNvSpPr>
          <p:nvPr>
            <p:ph type="sldNum" sz="quarter" idx="12"/>
          </p:nvPr>
        </p:nvSpPr>
        <p:spPr/>
        <p:txBody>
          <a:bodyPr/>
          <a:lstStyle/>
          <a:p>
            <a:fld id="{02B7F9B6-6DF0-44EF-B764-F741D4052E49}" type="slidenum">
              <a:rPr lang="en-US" smtClean="0"/>
              <a:pPr/>
              <a:t>30</a:t>
            </a:fld>
            <a:endParaRPr lang="en-US"/>
          </a:p>
        </p:txBody>
      </p:sp>
    </p:spTree>
  </p:cSld>
  <p:clrMapOvr>
    <a:masterClrMapping/>
  </p:clrMapOvr>
  <p:transition>
    <p:fade thruBlk="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flip="none" rotWithShape="1">
          <a:gsLst>
            <a:gs pos="15000">
              <a:schemeClr val="accent1">
                <a:tint val="66000"/>
                <a:satMod val="160000"/>
              </a:schemeClr>
            </a:gs>
            <a:gs pos="20000">
              <a:schemeClr val="bg1"/>
            </a:gs>
          </a:gsLst>
          <a:lin ang="5400000" scaled="0"/>
          <a:tileRect/>
        </a:gradFill>
        <a:effectLst/>
      </p:bgPr>
    </p:bg>
    <p:spTree>
      <p:nvGrpSpPr>
        <p:cNvPr id="1" name=""/>
        <p:cNvGrpSpPr/>
        <p:nvPr/>
      </p:nvGrpSpPr>
      <p:grpSpPr>
        <a:xfrm>
          <a:off x="0" y="0"/>
          <a:ext cx="0" cy="0"/>
          <a:chOff x="0" y="0"/>
          <a:chExt cx="0" cy="0"/>
        </a:xfrm>
      </p:grpSpPr>
      <p:sp>
        <p:nvSpPr>
          <p:cNvPr id="3" name="TextBox 2"/>
          <p:cNvSpPr txBox="1"/>
          <p:nvPr/>
        </p:nvSpPr>
        <p:spPr>
          <a:xfrm>
            <a:off x="609600" y="304800"/>
            <a:ext cx="2786340" cy="584775"/>
          </a:xfrm>
          <a:prstGeom prst="rect">
            <a:avLst/>
          </a:prstGeom>
          <a:noFill/>
        </p:spPr>
        <p:txBody>
          <a:bodyPr wrap="none" rtlCol="0">
            <a:spAutoFit/>
          </a:bodyPr>
          <a:lstStyle/>
          <a:p>
            <a:r>
              <a:rPr lang="en-US" sz="3200" dirty="0" smtClean="0">
                <a:latin typeface="Book Antiqua" pitchFamily="18" charset="0"/>
              </a:rPr>
              <a:t>Tool Snapshot</a:t>
            </a:r>
          </a:p>
        </p:txBody>
      </p:sp>
      <p:sp>
        <p:nvSpPr>
          <p:cNvPr id="4" name="Date Placeholder 3"/>
          <p:cNvSpPr>
            <a:spLocks noGrp="1"/>
          </p:cNvSpPr>
          <p:nvPr>
            <p:ph type="dt" sz="half" idx="10"/>
          </p:nvPr>
        </p:nvSpPr>
        <p:spPr/>
        <p:txBody>
          <a:bodyPr/>
          <a:lstStyle/>
          <a:p>
            <a:r>
              <a:rPr lang="en-US" smtClean="0"/>
              <a:t>5/24/2011</a:t>
            </a:r>
            <a:endParaRPr lang="en-US"/>
          </a:p>
        </p:txBody>
      </p:sp>
      <p:sp>
        <p:nvSpPr>
          <p:cNvPr id="5" name="Slide Number Placeholder 4"/>
          <p:cNvSpPr>
            <a:spLocks noGrp="1"/>
          </p:cNvSpPr>
          <p:nvPr>
            <p:ph type="sldNum" sz="quarter" idx="12"/>
          </p:nvPr>
        </p:nvSpPr>
        <p:spPr/>
        <p:txBody>
          <a:bodyPr/>
          <a:lstStyle/>
          <a:p>
            <a:fld id="{02B7F9B6-6DF0-44EF-B764-F741D4052E49}" type="slidenum">
              <a:rPr lang="en-US" smtClean="0"/>
              <a:pPr/>
              <a:t>31</a:t>
            </a:fld>
            <a:endParaRPr lang="en-US"/>
          </a:p>
        </p:txBody>
      </p:sp>
      <p:pic>
        <p:nvPicPr>
          <p:cNvPr id="6" name="Picture 2"/>
          <p:cNvPicPr>
            <a:picLocks noChangeAspect="1" noChangeArrowheads="1"/>
          </p:cNvPicPr>
          <p:nvPr/>
        </p:nvPicPr>
        <p:blipFill>
          <a:blip r:embed="rId3" cstate="print"/>
          <a:srcRect/>
          <a:stretch>
            <a:fillRect/>
          </a:stretch>
        </p:blipFill>
        <p:spPr bwMode="auto">
          <a:xfrm>
            <a:off x="228600" y="1600200"/>
            <a:ext cx="8648700" cy="457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flip="none" rotWithShape="1">
          <a:gsLst>
            <a:gs pos="15000">
              <a:schemeClr val="accent1">
                <a:tint val="66000"/>
                <a:satMod val="160000"/>
              </a:schemeClr>
            </a:gs>
            <a:gs pos="20000">
              <a:schemeClr val="bg1"/>
            </a:gs>
          </a:gsLst>
          <a:lin ang="5400000" scaled="0"/>
          <a:tileRect/>
        </a:gradFill>
        <a:effectLst/>
      </p:bgPr>
    </p:bg>
    <p:spTree>
      <p:nvGrpSpPr>
        <p:cNvPr id="1" name=""/>
        <p:cNvGrpSpPr/>
        <p:nvPr/>
      </p:nvGrpSpPr>
      <p:grpSpPr>
        <a:xfrm>
          <a:off x="0" y="0"/>
          <a:ext cx="0" cy="0"/>
          <a:chOff x="0" y="0"/>
          <a:chExt cx="0" cy="0"/>
        </a:xfrm>
      </p:grpSpPr>
      <p:sp>
        <p:nvSpPr>
          <p:cNvPr id="3" name="TextBox 2"/>
          <p:cNvSpPr txBox="1"/>
          <p:nvPr/>
        </p:nvSpPr>
        <p:spPr>
          <a:xfrm>
            <a:off x="609600" y="304800"/>
            <a:ext cx="3645550" cy="584775"/>
          </a:xfrm>
          <a:prstGeom prst="rect">
            <a:avLst/>
          </a:prstGeom>
          <a:noFill/>
        </p:spPr>
        <p:txBody>
          <a:bodyPr wrap="none" rtlCol="0">
            <a:spAutoFit/>
          </a:bodyPr>
          <a:lstStyle/>
          <a:p>
            <a:r>
              <a:rPr lang="en-US" sz="3200" dirty="0" smtClean="0">
                <a:solidFill>
                  <a:prstClr val="black"/>
                </a:solidFill>
                <a:latin typeface="Book Antiqua" pitchFamily="18" charset="0"/>
              </a:rPr>
              <a:t>Acknowledgement</a:t>
            </a:r>
          </a:p>
        </p:txBody>
      </p:sp>
      <p:sp>
        <p:nvSpPr>
          <p:cNvPr id="4" name="Date Placeholder 3"/>
          <p:cNvSpPr>
            <a:spLocks noGrp="1"/>
          </p:cNvSpPr>
          <p:nvPr>
            <p:ph type="dt" sz="half" idx="10"/>
          </p:nvPr>
        </p:nvSpPr>
        <p:spPr/>
        <p:txBody>
          <a:bodyPr/>
          <a:lstStyle/>
          <a:p>
            <a:r>
              <a:rPr lang="en-US" smtClean="0">
                <a:solidFill>
                  <a:prstClr val="black">
                    <a:tint val="75000"/>
                  </a:prstClr>
                </a:solidFill>
              </a:rPr>
              <a:t>5/24/2011</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2B7F9B6-6DF0-44EF-B764-F741D4052E49}" type="slidenum">
              <a:rPr lang="en-US" smtClean="0">
                <a:solidFill>
                  <a:prstClr val="black">
                    <a:tint val="75000"/>
                  </a:prstClr>
                </a:solidFill>
              </a:rPr>
              <a:pPr/>
              <a:t>32</a:t>
            </a:fld>
            <a:endParaRPr lang="en-US">
              <a:solidFill>
                <a:prstClr val="black">
                  <a:tint val="75000"/>
                </a:prstClr>
              </a:solidFill>
            </a:endParaRPr>
          </a:p>
        </p:txBody>
      </p:sp>
      <p:sp>
        <p:nvSpPr>
          <p:cNvPr id="6" name="Rectangle 5"/>
          <p:cNvSpPr/>
          <p:nvPr/>
        </p:nvSpPr>
        <p:spPr>
          <a:xfrm>
            <a:off x="990600" y="2133600"/>
            <a:ext cx="7086600" cy="3046988"/>
          </a:xfrm>
          <a:prstGeom prst="rect">
            <a:avLst/>
          </a:prstGeom>
        </p:spPr>
        <p:txBody>
          <a:bodyPr wrap="square">
            <a:spAutoFit/>
          </a:bodyPr>
          <a:lstStyle/>
          <a:p>
            <a:pPr algn="just"/>
            <a:r>
              <a:rPr lang="en-US" sz="2400" dirty="0" smtClean="0">
                <a:latin typeface="Lucida Sans Unicode" pitchFamily="34" charset="0"/>
                <a:cs typeface="Lucida Sans Unicode" pitchFamily="34" charset="0"/>
              </a:rPr>
              <a:t>This research is partially supported by NSF Grant Number 0811975 awarded to the University of Illinois at Urbana-Champaign and NSF Grant Number 0811460 to Stanford University. Any opinions and findings are those of the authors, and do not necessarily reflect the views of the National Science Foundation.</a:t>
            </a:r>
            <a:endParaRPr lang="en-US" sz="2400" dirty="0">
              <a:latin typeface="Lucida Sans Unicode" pitchFamily="34" charset="0"/>
              <a:cs typeface="Lucida Sans Unicode"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flip="none" rotWithShape="1">
          <a:gsLst>
            <a:gs pos="15000">
              <a:schemeClr val="accent1">
                <a:tint val="66000"/>
                <a:satMod val="160000"/>
              </a:schemeClr>
            </a:gs>
            <a:gs pos="20000">
              <a:schemeClr val="bg1"/>
            </a:gs>
          </a:gsLst>
          <a:lin ang="5400000" scaled="0"/>
          <a:tileRect/>
        </a:gradFill>
        <a:effectLst/>
      </p:bgPr>
    </p:bg>
    <p:spTree>
      <p:nvGrpSpPr>
        <p:cNvPr id="1" name=""/>
        <p:cNvGrpSpPr/>
        <p:nvPr/>
      </p:nvGrpSpPr>
      <p:grpSpPr>
        <a:xfrm>
          <a:off x="0" y="0"/>
          <a:ext cx="0" cy="0"/>
          <a:chOff x="0" y="0"/>
          <a:chExt cx="0" cy="0"/>
        </a:xfrm>
      </p:grpSpPr>
      <p:sp>
        <p:nvSpPr>
          <p:cNvPr id="2" name="Rectangle 4"/>
          <p:cNvSpPr txBox="1">
            <a:spLocks noChangeArrowheads="1"/>
          </p:cNvSpPr>
          <p:nvPr/>
        </p:nvSpPr>
        <p:spPr>
          <a:xfrm>
            <a:off x="2362200" y="2819400"/>
            <a:ext cx="4495800" cy="1143000"/>
          </a:xfrm>
          <a:prstGeom prst="rect">
            <a:avLst/>
          </a:prstGeom>
          <a:noFill/>
          <a:ln/>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400" b="0" i="0" u="none" strike="noStrike" kern="1200" cap="none" spc="0" normalizeH="0" baseline="0" noProof="0" dirty="0" smtClean="0">
                <a:ln>
                  <a:noFill/>
                </a:ln>
                <a:solidFill>
                  <a:schemeClr val="tx1"/>
                </a:solidFill>
                <a:effectLst/>
                <a:uLnTx/>
                <a:uFillTx/>
                <a:latin typeface="+mj-lt"/>
                <a:ea typeface="+mj-ea"/>
                <a:cs typeface="+mj-cs"/>
              </a:rPr>
              <a:t>Thank You!</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3400" dirty="0" smtClean="0">
                <a:latin typeface="+mj-lt"/>
                <a:ea typeface="+mj-ea"/>
                <a:cs typeface="+mj-cs"/>
              </a:rPr>
              <a:t>Questions?</a:t>
            </a:r>
            <a:endParaRPr kumimoji="0" lang="en-US" sz="34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3" name="Date Placeholder 2"/>
          <p:cNvSpPr>
            <a:spLocks noGrp="1"/>
          </p:cNvSpPr>
          <p:nvPr>
            <p:ph type="dt" sz="half" idx="10"/>
          </p:nvPr>
        </p:nvSpPr>
        <p:spPr/>
        <p:txBody>
          <a:bodyPr/>
          <a:lstStyle/>
          <a:p>
            <a:r>
              <a:rPr lang="en-US" smtClean="0"/>
              <a:t>5/24/2011</a:t>
            </a:r>
            <a:endParaRPr lang="en-US"/>
          </a:p>
        </p:txBody>
      </p:sp>
      <p:sp>
        <p:nvSpPr>
          <p:cNvPr id="4" name="Slide Number Placeholder 3"/>
          <p:cNvSpPr>
            <a:spLocks noGrp="1"/>
          </p:cNvSpPr>
          <p:nvPr>
            <p:ph type="sldNum" sz="quarter" idx="12"/>
          </p:nvPr>
        </p:nvSpPr>
        <p:spPr/>
        <p:txBody>
          <a:bodyPr/>
          <a:lstStyle/>
          <a:p>
            <a:fld id="{02B7F9B6-6DF0-44EF-B764-F741D4052E49}" type="slidenum">
              <a:rPr lang="en-US" smtClean="0"/>
              <a:pPr/>
              <a:t>33</a:t>
            </a:fld>
            <a:endParaRPr lang="en-US"/>
          </a:p>
        </p:txBody>
      </p:sp>
    </p:spTree>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15000">
              <a:schemeClr val="accent1">
                <a:tint val="66000"/>
                <a:satMod val="160000"/>
              </a:schemeClr>
            </a:gs>
            <a:gs pos="20000">
              <a:schemeClr val="bg1"/>
            </a:gs>
          </a:gsLst>
          <a:lin ang="5400000" scaled="0"/>
          <a:tileRect/>
        </a:gradFill>
        <a:effectLst/>
      </p:bgPr>
    </p:bg>
    <p:spTree>
      <p:nvGrpSpPr>
        <p:cNvPr id="1" name=""/>
        <p:cNvGrpSpPr/>
        <p:nvPr/>
      </p:nvGrpSpPr>
      <p:grpSpPr>
        <a:xfrm>
          <a:off x="0" y="0"/>
          <a:ext cx="0" cy="0"/>
          <a:chOff x="0" y="0"/>
          <a:chExt cx="0" cy="0"/>
        </a:xfrm>
      </p:grpSpPr>
      <p:sp>
        <p:nvSpPr>
          <p:cNvPr id="8" name="Rectangle 7"/>
          <p:cNvSpPr/>
          <p:nvPr/>
        </p:nvSpPr>
        <p:spPr>
          <a:xfrm>
            <a:off x="4724400" y="3048000"/>
            <a:ext cx="3733800" cy="830997"/>
          </a:xfrm>
          <a:prstGeom prst="rect">
            <a:avLst/>
          </a:prstGeom>
        </p:spPr>
        <p:txBody>
          <a:bodyPr wrap="square">
            <a:spAutoFit/>
          </a:bodyPr>
          <a:lstStyle/>
          <a:p>
            <a:pPr>
              <a:buFont typeface="Arial" pitchFamily="34" charset="0"/>
              <a:buChar char="•"/>
            </a:pPr>
            <a:r>
              <a:rPr lang="en-US" sz="1600" b="1" dirty="0" smtClean="0">
                <a:latin typeface="Lucida Sans" pitchFamily="34" charset="0"/>
              </a:rPr>
              <a:t> What are my competitors doing?</a:t>
            </a:r>
          </a:p>
          <a:p>
            <a:pPr>
              <a:buFont typeface="Arial" pitchFamily="34" charset="0"/>
              <a:buChar char="•"/>
            </a:pPr>
            <a:r>
              <a:rPr lang="en-US" sz="1600" b="1" dirty="0" smtClean="0">
                <a:latin typeface="Lucida Sans" pitchFamily="34" charset="0"/>
              </a:rPr>
              <a:t> Do I build or do I buy related technologies?</a:t>
            </a:r>
          </a:p>
        </p:txBody>
      </p:sp>
      <p:sp>
        <p:nvSpPr>
          <p:cNvPr id="10" name="Rectangle 9"/>
          <p:cNvSpPr/>
          <p:nvPr/>
        </p:nvSpPr>
        <p:spPr>
          <a:xfrm>
            <a:off x="457200" y="1219200"/>
            <a:ext cx="3581400" cy="584775"/>
          </a:xfrm>
          <a:prstGeom prst="rect">
            <a:avLst/>
          </a:prstGeom>
        </p:spPr>
        <p:txBody>
          <a:bodyPr wrap="square">
            <a:spAutoFit/>
          </a:bodyPr>
          <a:lstStyle/>
          <a:p>
            <a:pPr>
              <a:buFont typeface="Arial" pitchFamily="34" charset="0"/>
              <a:buChar char="•"/>
            </a:pPr>
            <a:r>
              <a:rPr lang="en-US" sz="1600" dirty="0" smtClean="0">
                <a:latin typeface="Lucida Sans Unicode" pitchFamily="34" charset="0"/>
                <a:cs typeface="Lucida Sans Unicode" pitchFamily="34" charset="0"/>
              </a:rPr>
              <a:t> Can I get patent protection for my innovation?</a:t>
            </a:r>
            <a:endParaRPr lang="en-US" sz="1600" dirty="0">
              <a:latin typeface="Lucida Sans Unicode" pitchFamily="34" charset="0"/>
              <a:cs typeface="Lucida Sans Unicode" pitchFamily="34" charset="0"/>
            </a:endParaRPr>
          </a:p>
        </p:txBody>
      </p:sp>
      <p:sp>
        <p:nvSpPr>
          <p:cNvPr id="3" name="Rounded Rectangle 2"/>
          <p:cNvSpPr/>
          <p:nvPr/>
        </p:nvSpPr>
        <p:spPr>
          <a:xfrm>
            <a:off x="5562600" y="1295400"/>
            <a:ext cx="1371600" cy="685800"/>
          </a:xfrm>
          <a:prstGeom prst="roundRect">
            <a:avLst/>
          </a:prstGeom>
          <a:solidFill>
            <a:schemeClr val="accent3">
              <a:lumMod val="60000"/>
              <a:lumOff val="40000"/>
            </a:schemeClr>
          </a:solidFill>
          <a:ln>
            <a:solidFill>
              <a:schemeClr val="accent3">
                <a:lumMod val="5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Issued Patents and Applications</a:t>
            </a:r>
            <a:endParaRPr lang="en-US" sz="1600" b="1" dirty="0"/>
          </a:p>
        </p:txBody>
      </p:sp>
      <p:sp>
        <p:nvSpPr>
          <p:cNvPr id="4" name="Rounded Rectangle 3"/>
          <p:cNvSpPr/>
          <p:nvPr/>
        </p:nvSpPr>
        <p:spPr>
          <a:xfrm>
            <a:off x="3657600" y="2286000"/>
            <a:ext cx="1371600" cy="685800"/>
          </a:xfrm>
          <a:prstGeom prst="roundRect">
            <a:avLst/>
          </a:prstGeom>
          <a:solidFill>
            <a:schemeClr val="bg2">
              <a:lumMod val="90000"/>
            </a:schemeClr>
          </a:solidFill>
          <a:ln>
            <a:solidFill>
              <a:schemeClr val="bg2">
                <a:lumMod val="1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Court Cases</a:t>
            </a:r>
            <a:endParaRPr lang="en-US" sz="1600" b="1" dirty="0">
              <a:solidFill>
                <a:schemeClr val="tx1"/>
              </a:solidFill>
            </a:endParaRPr>
          </a:p>
        </p:txBody>
      </p:sp>
      <p:sp>
        <p:nvSpPr>
          <p:cNvPr id="11" name="Rounded Rectangle 10"/>
          <p:cNvSpPr/>
          <p:nvPr/>
        </p:nvSpPr>
        <p:spPr>
          <a:xfrm>
            <a:off x="7467600" y="2209800"/>
            <a:ext cx="1371600" cy="685800"/>
          </a:xfrm>
          <a:prstGeom prst="roundRect">
            <a:avLst/>
          </a:prstGeom>
          <a:solidFill>
            <a:schemeClr val="accent2">
              <a:lumMod val="20000"/>
              <a:lumOff val="80000"/>
            </a:schemeClr>
          </a:solidFill>
          <a:ln>
            <a:solidFill>
              <a:srgbClr val="00B050"/>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File Wrappers</a:t>
            </a:r>
            <a:endParaRPr lang="en-US" sz="1600" b="1" dirty="0">
              <a:solidFill>
                <a:schemeClr val="tx1"/>
              </a:solidFill>
            </a:endParaRPr>
          </a:p>
        </p:txBody>
      </p:sp>
      <p:sp>
        <p:nvSpPr>
          <p:cNvPr id="12" name="Rounded Rectangle 11"/>
          <p:cNvSpPr/>
          <p:nvPr/>
        </p:nvSpPr>
        <p:spPr>
          <a:xfrm>
            <a:off x="6781800" y="4114800"/>
            <a:ext cx="1371600" cy="685800"/>
          </a:xfrm>
          <a:prstGeom prst="roundRect">
            <a:avLst/>
          </a:prstGeom>
          <a:solidFill>
            <a:schemeClr val="accent2">
              <a:lumMod val="40000"/>
              <a:lumOff val="60000"/>
            </a:schemeClr>
          </a:solidFill>
          <a:ln>
            <a:solidFill>
              <a:srgbClr val="00B050"/>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Technical Publications</a:t>
            </a:r>
            <a:endParaRPr lang="en-US" sz="1600" b="1" dirty="0">
              <a:solidFill>
                <a:schemeClr val="tx1"/>
              </a:solidFill>
            </a:endParaRPr>
          </a:p>
        </p:txBody>
      </p:sp>
      <p:sp>
        <p:nvSpPr>
          <p:cNvPr id="13" name="Rounded Rectangle 12"/>
          <p:cNvSpPr/>
          <p:nvPr/>
        </p:nvSpPr>
        <p:spPr>
          <a:xfrm>
            <a:off x="4419600" y="4114800"/>
            <a:ext cx="1371600" cy="685800"/>
          </a:xfrm>
          <a:prstGeom prst="roundRect">
            <a:avLst/>
          </a:prstGeom>
          <a:solidFill>
            <a:schemeClr val="accent6">
              <a:lumMod val="60000"/>
              <a:lumOff val="40000"/>
            </a:schemeClr>
          </a:solidFill>
          <a:ln>
            <a:solidFill>
              <a:srgbClr val="00B050"/>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Regulations and Laws</a:t>
            </a:r>
            <a:endParaRPr lang="en-US" sz="1600" b="1" dirty="0">
              <a:solidFill>
                <a:schemeClr val="tx1"/>
              </a:solidFill>
            </a:endParaRPr>
          </a:p>
        </p:txBody>
      </p:sp>
      <p:sp>
        <p:nvSpPr>
          <p:cNvPr id="14" name="TextBox 13"/>
          <p:cNvSpPr txBox="1"/>
          <p:nvPr/>
        </p:nvSpPr>
        <p:spPr>
          <a:xfrm>
            <a:off x="646648" y="304800"/>
            <a:ext cx="3648756" cy="584775"/>
          </a:xfrm>
          <a:prstGeom prst="rect">
            <a:avLst/>
          </a:prstGeom>
          <a:noFill/>
        </p:spPr>
        <p:txBody>
          <a:bodyPr wrap="none" rtlCol="0">
            <a:spAutoFit/>
          </a:bodyPr>
          <a:lstStyle/>
          <a:p>
            <a:r>
              <a:rPr lang="en-US" sz="3200" dirty="0" smtClean="0">
                <a:latin typeface="Book Antiqua" pitchFamily="18" charset="0"/>
              </a:rPr>
              <a:t>Problem Statement</a:t>
            </a:r>
            <a:endParaRPr lang="en-US" sz="3200" dirty="0">
              <a:latin typeface="Book Antiqua" pitchFamily="18" charset="0"/>
            </a:endParaRPr>
          </a:p>
        </p:txBody>
      </p:sp>
      <p:sp>
        <p:nvSpPr>
          <p:cNvPr id="15" name="Date Placeholder 14"/>
          <p:cNvSpPr>
            <a:spLocks noGrp="1"/>
          </p:cNvSpPr>
          <p:nvPr>
            <p:ph type="dt" sz="half" idx="10"/>
          </p:nvPr>
        </p:nvSpPr>
        <p:spPr/>
        <p:txBody>
          <a:bodyPr/>
          <a:lstStyle/>
          <a:p>
            <a:r>
              <a:rPr lang="en-US" smtClean="0"/>
              <a:t>5/24/2011</a:t>
            </a:r>
            <a:endParaRPr lang="en-US"/>
          </a:p>
        </p:txBody>
      </p:sp>
      <p:sp>
        <p:nvSpPr>
          <p:cNvPr id="16" name="Slide Number Placeholder 15"/>
          <p:cNvSpPr>
            <a:spLocks noGrp="1"/>
          </p:cNvSpPr>
          <p:nvPr>
            <p:ph type="sldNum" sz="quarter" idx="12"/>
          </p:nvPr>
        </p:nvSpPr>
        <p:spPr/>
        <p:txBody>
          <a:bodyPr/>
          <a:lstStyle/>
          <a:p>
            <a:fld id="{02B7F9B6-6DF0-44EF-B764-F741D4052E49}" type="slidenum">
              <a:rPr lang="en-US" smtClean="0"/>
              <a:pPr/>
              <a:t>4</a:t>
            </a:fld>
            <a:endParaRPr lang="en-US"/>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2000" fill="hold"/>
                                        <p:tgtEl>
                                          <p:spTgt spid="8"/>
                                        </p:tgtEl>
                                        <p:attrNameLst>
                                          <p:attrName>ppt_x</p:attrName>
                                        </p:attrNameLst>
                                      </p:cBhvr>
                                      <p:tavLst>
                                        <p:tav tm="0">
                                          <p:val>
                                            <p:strVal val="#ppt_x"/>
                                          </p:val>
                                        </p:tav>
                                        <p:tav tm="100000">
                                          <p:val>
                                            <p:strVal val="#ppt_x"/>
                                          </p:val>
                                        </p:tav>
                                      </p:tavLst>
                                    </p:anim>
                                    <p:anim calcmode="lin" valueType="num">
                                      <p:cBhvr additive="base">
                                        <p:cTn id="8" dur="2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mph" presetSubtype="0" fill="hold" grpId="0" nodeType="clickEffect">
                                  <p:stCondLst>
                                    <p:cond delay="0"/>
                                  </p:stCondLst>
                                  <p:childTnLst>
                                    <p:animScale>
                                      <p:cBhvr>
                                        <p:cTn id="12" dur="500" fill="hold"/>
                                        <p:tgtEl>
                                          <p:spTgt spid="3"/>
                                        </p:tgtEl>
                                      </p:cBhvr>
                                      <p:by x="150000" y="150000"/>
                                    </p:animScale>
                                  </p:childTnLst>
                                </p:cTn>
                              </p:par>
                            </p:childTnLst>
                          </p:cTn>
                        </p:par>
                      </p:childTnLst>
                    </p:cTn>
                  </p:par>
                  <p:par>
                    <p:cTn id="13" fill="hold">
                      <p:stCondLst>
                        <p:cond delay="indefinite"/>
                      </p:stCondLst>
                      <p:childTnLst>
                        <p:par>
                          <p:cTn id="14" fill="hold">
                            <p:stCondLst>
                              <p:cond delay="0"/>
                            </p:stCondLst>
                            <p:childTnLst>
                              <p:par>
                                <p:cTn id="15" presetID="35" presetClass="path" presetSubtype="0" accel="50000" decel="50000" fill="hold" grpId="1" nodeType="clickEffect">
                                  <p:stCondLst>
                                    <p:cond delay="0"/>
                                  </p:stCondLst>
                                  <p:childTnLst>
                                    <p:animMotion origin="layout" path="M -0.17917 -0.00069 L -0.47084 -0.13387 " pathEditMode="relative" rAng="0" ptsTypes="AA">
                                      <p:cBhvr>
                                        <p:cTn id="16" dur="2000" fill="hold"/>
                                        <p:tgtEl>
                                          <p:spTgt spid="8"/>
                                        </p:tgtEl>
                                        <p:attrNameLst>
                                          <p:attrName>ppt_x</p:attrName>
                                          <p:attrName>ppt_y</p:attrName>
                                        </p:attrNameLst>
                                      </p:cBhvr>
                                      <p:rCtr x="-146" y="-6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15000">
              <a:schemeClr val="accent1">
                <a:tint val="66000"/>
                <a:satMod val="160000"/>
              </a:schemeClr>
            </a:gs>
            <a:gs pos="20000">
              <a:schemeClr val="bg1"/>
            </a:gs>
          </a:gsLst>
          <a:lin ang="5400000" scaled="0"/>
          <a:tileRect/>
        </a:gradFill>
        <a:effectLst/>
      </p:bgPr>
    </p:bg>
    <p:spTree>
      <p:nvGrpSpPr>
        <p:cNvPr id="1" name=""/>
        <p:cNvGrpSpPr/>
        <p:nvPr/>
      </p:nvGrpSpPr>
      <p:grpSpPr>
        <a:xfrm>
          <a:off x="0" y="0"/>
          <a:ext cx="0" cy="0"/>
          <a:chOff x="0" y="0"/>
          <a:chExt cx="0" cy="0"/>
        </a:xfrm>
      </p:grpSpPr>
      <p:sp>
        <p:nvSpPr>
          <p:cNvPr id="2" name="Rounded Rectangle 1"/>
          <p:cNvSpPr/>
          <p:nvPr/>
        </p:nvSpPr>
        <p:spPr>
          <a:xfrm>
            <a:off x="5562600" y="1295400"/>
            <a:ext cx="1371600" cy="685800"/>
          </a:xfrm>
          <a:prstGeom prst="roundRect">
            <a:avLst/>
          </a:prstGeom>
          <a:solidFill>
            <a:schemeClr val="accent3">
              <a:lumMod val="60000"/>
              <a:lumOff val="40000"/>
            </a:schemeClr>
          </a:solidFill>
          <a:ln>
            <a:solidFill>
              <a:schemeClr val="accent3">
                <a:lumMod val="5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Issued Patents and Applications</a:t>
            </a:r>
            <a:endParaRPr lang="en-US" sz="1600" b="1" dirty="0"/>
          </a:p>
        </p:txBody>
      </p:sp>
      <p:sp>
        <p:nvSpPr>
          <p:cNvPr id="3" name="Rounded Rectangle 2"/>
          <p:cNvSpPr/>
          <p:nvPr/>
        </p:nvSpPr>
        <p:spPr>
          <a:xfrm>
            <a:off x="3657600" y="2286000"/>
            <a:ext cx="1371600" cy="685800"/>
          </a:xfrm>
          <a:prstGeom prst="roundRect">
            <a:avLst/>
          </a:prstGeom>
          <a:solidFill>
            <a:schemeClr val="bg2">
              <a:lumMod val="90000"/>
            </a:schemeClr>
          </a:solidFill>
          <a:ln>
            <a:solidFill>
              <a:schemeClr val="bg2">
                <a:lumMod val="1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Court Cases</a:t>
            </a:r>
            <a:endParaRPr lang="en-US" sz="1600" b="1" dirty="0">
              <a:solidFill>
                <a:schemeClr val="tx1"/>
              </a:solidFill>
            </a:endParaRPr>
          </a:p>
        </p:txBody>
      </p:sp>
      <p:sp>
        <p:nvSpPr>
          <p:cNvPr id="7" name="Rectangle 6"/>
          <p:cNvSpPr/>
          <p:nvPr/>
        </p:nvSpPr>
        <p:spPr>
          <a:xfrm>
            <a:off x="4724400" y="3048000"/>
            <a:ext cx="3886200" cy="923330"/>
          </a:xfrm>
          <a:prstGeom prst="rect">
            <a:avLst/>
          </a:prstGeom>
        </p:spPr>
        <p:txBody>
          <a:bodyPr wrap="square">
            <a:spAutoFit/>
          </a:bodyPr>
          <a:lstStyle/>
          <a:p>
            <a:pPr>
              <a:buFont typeface="Arial" pitchFamily="34" charset="0"/>
              <a:buChar char="•"/>
            </a:pPr>
            <a:r>
              <a:rPr lang="en-US" b="1" dirty="0" smtClean="0">
                <a:latin typeface="Lucida Sans" pitchFamily="34" charset="0"/>
              </a:rPr>
              <a:t> How strong are their patents?  </a:t>
            </a:r>
          </a:p>
          <a:p>
            <a:pPr>
              <a:buFont typeface="Arial" pitchFamily="34" charset="0"/>
              <a:buChar char="•"/>
            </a:pPr>
            <a:r>
              <a:rPr lang="en-US" b="1" dirty="0" smtClean="0">
                <a:latin typeface="Lucida Sans" pitchFamily="34" charset="0"/>
              </a:rPr>
              <a:t> Am I perhaps infringing on someone else’s patents?  </a:t>
            </a:r>
          </a:p>
        </p:txBody>
      </p:sp>
      <p:sp>
        <p:nvSpPr>
          <p:cNvPr id="8" name="Rectangle 7"/>
          <p:cNvSpPr/>
          <p:nvPr/>
        </p:nvSpPr>
        <p:spPr>
          <a:xfrm>
            <a:off x="457200" y="1219200"/>
            <a:ext cx="3581400" cy="1323439"/>
          </a:xfrm>
          <a:prstGeom prst="rect">
            <a:avLst/>
          </a:prstGeom>
        </p:spPr>
        <p:txBody>
          <a:bodyPr wrap="square">
            <a:spAutoFit/>
          </a:bodyPr>
          <a:lstStyle/>
          <a:p>
            <a:pPr>
              <a:buFont typeface="Arial" pitchFamily="34" charset="0"/>
              <a:buChar char="•"/>
            </a:pPr>
            <a:r>
              <a:rPr lang="en-US" sz="1600" dirty="0" smtClean="0">
                <a:latin typeface="Lucida Sans Unicode" pitchFamily="34" charset="0"/>
                <a:cs typeface="Lucida Sans Unicode" pitchFamily="34" charset="0"/>
              </a:rPr>
              <a:t> Can I get patent protection for my innovation?</a:t>
            </a:r>
          </a:p>
          <a:p>
            <a:pPr>
              <a:buFont typeface="Arial" pitchFamily="34" charset="0"/>
              <a:buChar char="•"/>
            </a:pPr>
            <a:r>
              <a:rPr lang="en-US" sz="1600" dirty="0" smtClean="0">
                <a:latin typeface="Lucida Sans Unicode" pitchFamily="34" charset="0"/>
                <a:cs typeface="Lucida Sans Unicode" pitchFamily="34" charset="0"/>
              </a:rPr>
              <a:t> What are my competitors doing?</a:t>
            </a:r>
          </a:p>
          <a:p>
            <a:pPr>
              <a:buFont typeface="Arial" pitchFamily="34" charset="0"/>
              <a:buChar char="•"/>
            </a:pPr>
            <a:r>
              <a:rPr lang="en-US" sz="1600" dirty="0" smtClean="0">
                <a:latin typeface="Lucida Sans Unicode" pitchFamily="34" charset="0"/>
                <a:cs typeface="Lucida Sans Unicode" pitchFamily="34" charset="0"/>
              </a:rPr>
              <a:t> Do I build or do I buy related technologies?</a:t>
            </a:r>
          </a:p>
        </p:txBody>
      </p:sp>
      <p:sp>
        <p:nvSpPr>
          <p:cNvPr id="12" name="Rounded Rectangle 11"/>
          <p:cNvSpPr/>
          <p:nvPr/>
        </p:nvSpPr>
        <p:spPr>
          <a:xfrm>
            <a:off x="7467600" y="2209800"/>
            <a:ext cx="1371600" cy="685800"/>
          </a:xfrm>
          <a:prstGeom prst="roundRect">
            <a:avLst/>
          </a:prstGeom>
          <a:solidFill>
            <a:schemeClr val="accent2">
              <a:lumMod val="20000"/>
              <a:lumOff val="80000"/>
            </a:schemeClr>
          </a:solidFill>
          <a:ln>
            <a:solidFill>
              <a:srgbClr val="00B050"/>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File Wrappers</a:t>
            </a:r>
            <a:endParaRPr lang="en-US" sz="1600" b="1" dirty="0">
              <a:solidFill>
                <a:schemeClr val="tx1"/>
              </a:solidFill>
            </a:endParaRPr>
          </a:p>
        </p:txBody>
      </p:sp>
      <p:sp>
        <p:nvSpPr>
          <p:cNvPr id="13" name="Rounded Rectangle 12"/>
          <p:cNvSpPr/>
          <p:nvPr/>
        </p:nvSpPr>
        <p:spPr>
          <a:xfrm>
            <a:off x="6858000" y="4114800"/>
            <a:ext cx="1371600" cy="685800"/>
          </a:xfrm>
          <a:prstGeom prst="roundRect">
            <a:avLst/>
          </a:prstGeom>
          <a:solidFill>
            <a:schemeClr val="accent2">
              <a:lumMod val="40000"/>
              <a:lumOff val="60000"/>
            </a:schemeClr>
          </a:solidFill>
          <a:ln>
            <a:solidFill>
              <a:srgbClr val="00B050"/>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Technical Publications</a:t>
            </a:r>
            <a:endParaRPr lang="en-US" sz="1600" b="1" dirty="0">
              <a:solidFill>
                <a:schemeClr val="tx1"/>
              </a:solidFill>
            </a:endParaRPr>
          </a:p>
        </p:txBody>
      </p:sp>
      <p:sp>
        <p:nvSpPr>
          <p:cNvPr id="14" name="Rounded Rectangle 13"/>
          <p:cNvSpPr/>
          <p:nvPr/>
        </p:nvSpPr>
        <p:spPr>
          <a:xfrm>
            <a:off x="4495800" y="4114800"/>
            <a:ext cx="1371600" cy="685800"/>
          </a:xfrm>
          <a:prstGeom prst="roundRect">
            <a:avLst/>
          </a:prstGeom>
          <a:solidFill>
            <a:schemeClr val="accent6">
              <a:lumMod val="60000"/>
              <a:lumOff val="40000"/>
            </a:schemeClr>
          </a:solidFill>
          <a:ln>
            <a:solidFill>
              <a:srgbClr val="00B050"/>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Regulations and Laws</a:t>
            </a:r>
            <a:endParaRPr lang="en-US" sz="1600" b="1" dirty="0">
              <a:solidFill>
                <a:schemeClr val="tx1"/>
              </a:solidFill>
            </a:endParaRPr>
          </a:p>
        </p:txBody>
      </p:sp>
      <p:sp>
        <p:nvSpPr>
          <p:cNvPr id="15" name="TextBox 14"/>
          <p:cNvSpPr txBox="1"/>
          <p:nvPr/>
        </p:nvSpPr>
        <p:spPr>
          <a:xfrm>
            <a:off x="646648" y="304800"/>
            <a:ext cx="3648756" cy="584775"/>
          </a:xfrm>
          <a:prstGeom prst="rect">
            <a:avLst/>
          </a:prstGeom>
          <a:noFill/>
        </p:spPr>
        <p:txBody>
          <a:bodyPr wrap="none" rtlCol="0">
            <a:spAutoFit/>
          </a:bodyPr>
          <a:lstStyle/>
          <a:p>
            <a:r>
              <a:rPr lang="en-US" sz="3200" dirty="0" smtClean="0">
                <a:latin typeface="Book Antiqua" pitchFamily="18" charset="0"/>
              </a:rPr>
              <a:t>Problem Statement</a:t>
            </a:r>
            <a:endParaRPr lang="en-US" sz="3200" dirty="0">
              <a:latin typeface="Book Antiqua" pitchFamily="18" charset="0"/>
            </a:endParaRPr>
          </a:p>
        </p:txBody>
      </p:sp>
      <p:sp>
        <p:nvSpPr>
          <p:cNvPr id="16" name="Date Placeholder 15"/>
          <p:cNvSpPr>
            <a:spLocks noGrp="1"/>
          </p:cNvSpPr>
          <p:nvPr>
            <p:ph type="dt" sz="half" idx="10"/>
          </p:nvPr>
        </p:nvSpPr>
        <p:spPr/>
        <p:txBody>
          <a:bodyPr/>
          <a:lstStyle/>
          <a:p>
            <a:r>
              <a:rPr lang="en-US" smtClean="0"/>
              <a:t>5/24/2011</a:t>
            </a:r>
            <a:endParaRPr lang="en-US"/>
          </a:p>
        </p:txBody>
      </p:sp>
      <p:sp>
        <p:nvSpPr>
          <p:cNvPr id="17" name="Slide Number Placeholder 16"/>
          <p:cNvSpPr>
            <a:spLocks noGrp="1"/>
          </p:cNvSpPr>
          <p:nvPr>
            <p:ph type="sldNum" sz="quarter" idx="12"/>
          </p:nvPr>
        </p:nvSpPr>
        <p:spPr/>
        <p:txBody>
          <a:bodyPr/>
          <a:lstStyle/>
          <a:p>
            <a:fld id="{02B7F9B6-6DF0-44EF-B764-F741D4052E49}" type="slidenum">
              <a:rPr lang="en-US" smtClean="0"/>
              <a:pPr/>
              <a:t>5</a:t>
            </a:fld>
            <a:endParaRPr lang="en-US"/>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000" fill="hold"/>
                                        <p:tgtEl>
                                          <p:spTgt spid="7"/>
                                        </p:tgtEl>
                                        <p:attrNameLst>
                                          <p:attrName>ppt_x</p:attrName>
                                        </p:attrNameLst>
                                      </p:cBhvr>
                                      <p:tavLst>
                                        <p:tav tm="0">
                                          <p:val>
                                            <p:strVal val="#ppt_x"/>
                                          </p:val>
                                        </p:tav>
                                        <p:tav tm="100000">
                                          <p:val>
                                            <p:strVal val="#ppt_x"/>
                                          </p:val>
                                        </p:tav>
                                      </p:tavLst>
                                    </p:anim>
                                    <p:anim calcmode="lin" valueType="num">
                                      <p:cBhvr additive="base">
                                        <p:cTn id="8" dur="2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mph" presetSubtype="0" fill="hold" grpId="0" nodeType="clickEffect">
                                  <p:stCondLst>
                                    <p:cond delay="0"/>
                                  </p:stCondLst>
                                  <p:childTnLst>
                                    <p:animScale>
                                      <p:cBhvr>
                                        <p:cTn id="12" dur="500" fill="hold"/>
                                        <p:tgtEl>
                                          <p:spTgt spid="2"/>
                                        </p:tgtEl>
                                      </p:cBhvr>
                                      <p:by x="150000" y="150000"/>
                                    </p:animScale>
                                  </p:childTnLst>
                                </p:cTn>
                              </p:par>
                              <p:par>
                                <p:cTn id="13" presetID="6" presetClass="emph" presetSubtype="0" fill="hold" grpId="0" nodeType="withEffect">
                                  <p:stCondLst>
                                    <p:cond delay="0"/>
                                  </p:stCondLst>
                                  <p:childTnLst>
                                    <p:animScale>
                                      <p:cBhvr>
                                        <p:cTn id="14" dur="500" fill="hold"/>
                                        <p:tgtEl>
                                          <p:spTgt spid="12"/>
                                        </p:tgtEl>
                                      </p:cBhvr>
                                      <p:by x="150000" y="150000"/>
                                    </p:animScale>
                                  </p:childTnLst>
                                </p:cTn>
                              </p:par>
                              <p:par>
                                <p:cTn id="15" presetID="6" presetClass="emph" presetSubtype="0" fill="hold" grpId="0" nodeType="withEffect">
                                  <p:stCondLst>
                                    <p:cond delay="0"/>
                                  </p:stCondLst>
                                  <p:childTnLst>
                                    <p:animScale>
                                      <p:cBhvr>
                                        <p:cTn id="16" dur="500" fill="hold"/>
                                        <p:tgtEl>
                                          <p:spTgt spid="13"/>
                                        </p:tgtEl>
                                      </p:cBhvr>
                                      <p:by x="150000" y="150000"/>
                                    </p:animScale>
                                  </p:childTnLst>
                                </p:cTn>
                              </p:par>
                            </p:childTnLst>
                          </p:cTn>
                        </p:par>
                      </p:childTnLst>
                    </p:cTn>
                  </p:par>
                  <p:par>
                    <p:cTn id="17" fill="hold">
                      <p:stCondLst>
                        <p:cond delay="indefinite"/>
                      </p:stCondLst>
                      <p:childTnLst>
                        <p:par>
                          <p:cTn id="18" fill="hold">
                            <p:stCondLst>
                              <p:cond delay="0"/>
                            </p:stCondLst>
                            <p:childTnLst>
                              <p:par>
                                <p:cTn id="19" presetID="35" presetClass="path" presetSubtype="0" accel="50000" decel="50000" fill="hold" grpId="1" nodeType="clickEffect">
                                  <p:stCondLst>
                                    <p:cond delay="0"/>
                                  </p:stCondLst>
                                  <p:childTnLst>
                                    <p:animMotion origin="layout" path="M -0.19584 -0.00254 L -0.47084 0.01041 " pathEditMode="relative" rAng="0" ptsTypes="AA">
                                      <p:cBhvr>
                                        <p:cTn id="20" dur="2000" fill="hold"/>
                                        <p:tgtEl>
                                          <p:spTgt spid="7"/>
                                        </p:tgtEl>
                                        <p:attrNameLst>
                                          <p:attrName>ppt_x</p:attrName>
                                          <p:attrName>ppt_y</p:attrName>
                                        </p:attrNameLst>
                                      </p:cBhvr>
                                      <p:rCtr x="-138" y="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7" grpId="1"/>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15000">
              <a:schemeClr val="accent1">
                <a:tint val="66000"/>
                <a:satMod val="160000"/>
              </a:schemeClr>
            </a:gs>
            <a:gs pos="20000">
              <a:schemeClr val="bg1"/>
            </a:gs>
          </a:gsLst>
          <a:lin ang="5400000" scaled="0"/>
          <a:tileRect/>
        </a:gradFill>
        <a:effectLst/>
      </p:bgPr>
    </p:bg>
    <p:spTree>
      <p:nvGrpSpPr>
        <p:cNvPr id="1" name=""/>
        <p:cNvGrpSpPr/>
        <p:nvPr/>
      </p:nvGrpSpPr>
      <p:grpSpPr>
        <a:xfrm>
          <a:off x="0" y="0"/>
          <a:ext cx="0" cy="0"/>
          <a:chOff x="0" y="0"/>
          <a:chExt cx="0" cy="0"/>
        </a:xfrm>
      </p:grpSpPr>
      <p:sp>
        <p:nvSpPr>
          <p:cNvPr id="7" name="Rectangle 6"/>
          <p:cNvSpPr/>
          <p:nvPr/>
        </p:nvSpPr>
        <p:spPr>
          <a:xfrm>
            <a:off x="4572000" y="2914471"/>
            <a:ext cx="4419600" cy="1200329"/>
          </a:xfrm>
          <a:prstGeom prst="rect">
            <a:avLst/>
          </a:prstGeom>
        </p:spPr>
        <p:txBody>
          <a:bodyPr wrap="square">
            <a:spAutoFit/>
          </a:bodyPr>
          <a:lstStyle/>
          <a:p>
            <a:pPr>
              <a:buFont typeface="Arial" pitchFamily="34" charset="0"/>
              <a:buChar char="•"/>
            </a:pPr>
            <a:r>
              <a:rPr lang="en-US" b="1" dirty="0" smtClean="0">
                <a:latin typeface="Lucida Sans" pitchFamily="34" charset="0"/>
              </a:rPr>
              <a:t> If so, are those patents valid?  </a:t>
            </a:r>
          </a:p>
          <a:p>
            <a:pPr>
              <a:buFont typeface="Arial" pitchFamily="34" charset="0"/>
              <a:buChar char="•"/>
            </a:pPr>
            <a:r>
              <a:rPr lang="en-US" b="1" dirty="0" smtClean="0">
                <a:latin typeface="Lucida Sans" pitchFamily="34" charset="0"/>
              </a:rPr>
              <a:t> Have they been enforced in court?</a:t>
            </a:r>
          </a:p>
          <a:p>
            <a:pPr>
              <a:buFont typeface="Arial" pitchFamily="34" charset="0"/>
              <a:buChar char="•"/>
            </a:pPr>
            <a:r>
              <a:rPr lang="en-US" b="1" dirty="0" smtClean="0">
                <a:latin typeface="Lucida Sans" pitchFamily="34" charset="0"/>
              </a:rPr>
              <a:t> Has their validity been challenged in court?</a:t>
            </a:r>
            <a:endParaRPr lang="en-US" dirty="0">
              <a:latin typeface="Lucida Sans" pitchFamily="34" charset="0"/>
            </a:endParaRPr>
          </a:p>
        </p:txBody>
      </p:sp>
      <p:sp>
        <p:nvSpPr>
          <p:cNvPr id="8" name="Rectangle 7"/>
          <p:cNvSpPr/>
          <p:nvPr/>
        </p:nvSpPr>
        <p:spPr>
          <a:xfrm>
            <a:off x="457200" y="1219200"/>
            <a:ext cx="3505199" cy="2369880"/>
          </a:xfrm>
          <a:prstGeom prst="rect">
            <a:avLst/>
          </a:prstGeom>
        </p:spPr>
        <p:txBody>
          <a:bodyPr wrap="square">
            <a:spAutoFit/>
          </a:bodyPr>
          <a:lstStyle/>
          <a:p>
            <a:pPr>
              <a:buFont typeface="Arial" pitchFamily="34" charset="0"/>
              <a:buChar char="•"/>
            </a:pPr>
            <a:r>
              <a:rPr lang="en-US" sz="1600" dirty="0" smtClean="0">
                <a:latin typeface="Lucida Sans Unicode" pitchFamily="34" charset="0"/>
                <a:cs typeface="Lucida Sans Unicode" pitchFamily="34" charset="0"/>
              </a:rPr>
              <a:t> Can I get patent protection for my innovation?</a:t>
            </a:r>
          </a:p>
          <a:p>
            <a:pPr>
              <a:buFont typeface="Arial" pitchFamily="34" charset="0"/>
              <a:buChar char="•"/>
            </a:pPr>
            <a:r>
              <a:rPr lang="en-US" sz="1600" dirty="0" smtClean="0">
                <a:latin typeface="Lucida Sans Unicode" pitchFamily="34" charset="0"/>
                <a:cs typeface="Lucida Sans Unicode" pitchFamily="34" charset="0"/>
              </a:rPr>
              <a:t> What are my competitors doing?</a:t>
            </a:r>
          </a:p>
          <a:p>
            <a:pPr>
              <a:buFont typeface="Arial" pitchFamily="34" charset="0"/>
              <a:buChar char="•"/>
            </a:pPr>
            <a:r>
              <a:rPr lang="en-US" sz="1600" dirty="0" smtClean="0">
                <a:latin typeface="Lucida Sans Unicode" pitchFamily="34" charset="0"/>
                <a:cs typeface="Lucida Sans Unicode" pitchFamily="34" charset="0"/>
              </a:rPr>
              <a:t> Do I build or do I buy related technologies?</a:t>
            </a:r>
          </a:p>
          <a:p>
            <a:pPr>
              <a:buFont typeface="Arial" pitchFamily="34" charset="0"/>
              <a:buChar char="•"/>
            </a:pPr>
            <a:r>
              <a:rPr lang="en-US" sz="1600" dirty="0" smtClean="0">
                <a:latin typeface="Lucida Sans Unicode" pitchFamily="34" charset="0"/>
                <a:cs typeface="Lucida Sans Unicode" pitchFamily="34" charset="0"/>
              </a:rPr>
              <a:t> How strong are their patents?  </a:t>
            </a:r>
          </a:p>
          <a:p>
            <a:pPr>
              <a:buFont typeface="Arial" pitchFamily="34" charset="0"/>
              <a:buChar char="•"/>
            </a:pPr>
            <a:r>
              <a:rPr lang="en-US" sz="1600" dirty="0" smtClean="0">
                <a:latin typeface="Lucida Sans Unicode" pitchFamily="34" charset="0"/>
                <a:cs typeface="Lucida Sans Unicode" pitchFamily="34" charset="0"/>
              </a:rPr>
              <a:t> Am I perhaps infringing on someone else’s patents?  </a:t>
            </a:r>
          </a:p>
        </p:txBody>
      </p:sp>
      <p:sp>
        <p:nvSpPr>
          <p:cNvPr id="2" name="Rounded Rectangle 1"/>
          <p:cNvSpPr/>
          <p:nvPr/>
        </p:nvSpPr>
        <p:spPr>
          <a:xfrm>
            <a:off x="5562600" y="1295400"/>
            <a:ext cx="1371600" cy="685800"/>
          </a:xfrm>
          <a:prstGeom prst="roundRect">
            <a:avLst/>
          </a:prstGeom>
          <a:solidFill>
            <a:schemeClr val="accent3">
              <a:lumMod val="60000"/>
              <a:lumOff val="40000"/>
            </a:schemeClr>
          </a:solidFill>
          <a:ln>
            <a:solidFill>
              <a:schemeClr val="accent3">
                <a:lumMod val="5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Issued Patents and Applications</a:t>
            </a:r>
            <a:endParaRPr lang="en-US" sz="1600" b="1" dirty="0"/>
          </a:p>
        </p:txBody>
      </p:sp>
      <p:sp>
        <p:nvSpPr>
          <p:cNvPr id="3" name="Rounded Rectangle 2"/>
          <p:cNvSpPr/>
          <p:nvPr/>
        </p:nvSpPr>
        <p:spPr>
          <a:xfrm>
            <a:off x="3733800" y="2286000"/>
            <a:ext cx="1371600" cy="685800"/>
          </a:xfrm>
          <a:prstGeom prst="roundRect">
            <a:avLst/>
          </a:prstGeom>
          <a:solidFill>
            <a:schemeClr val="bg2">
              <a:lumMod val="90000"/>
            </a:schemeClr>
          </a:solidFill>
          <a:ln>
            <a:solidFill>
              <a:schemeClr val="bg2">
                <a:lumMod val="1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Court Cases</a:t>
            </a:r>
            <a:endParaRPr lang="en-US" sz="1600" b="1" dirty="0">
              <a:solidFill>
                <a:schemeClr val="tx1"/>
              </a:solidFill>
            </a:endParaRPr>
          </a:p>
        </p:txBody>
      </p:sp>
      <p:sp>
        <p:nvSpPr>
          <p:cNvPr id="9" name="Rounded Rectangle 8"/>
          <p:cNvSpPr/>
          <p:nvPr/>
        </p:nvSpPr>
        <p:spPr>
          <a:xfrm>
            <a:off x="7467600" y="2209800"/>
            <a:ext cx="1371600" cy="685800"/>
          </a:xfrm>
          <a:prstGeom prst="roundRect">
            <a:avLst/>
          </a:prstGeom>
          <a:solidFill>
            <a:schemeClr val="accent2">
              <a:lumMod val="20000"/>
              <a:lumOff val="80000"/>
            </a:schemeClr>
          </a:solidFill>
          <a:ln>
            <a:solidFill>
              <a:srgbClr val="00B050"/>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File Wrappers</a:t>
            </a:r>
            <a:endParaRPr lang="en-US" sz="1600" b="1" dirty="0">
              <a:solidFill>
                <a:schemeClr val="tx1"/>
              </a:solidFill>
            </a:endParaRPr>
          </a:p>
        </p:txBody>
      </p:sp>
      <p:sp>
        <p:nvSpPr>
          <p:cNvPr id="10" name="Rounded Rectangle 9"/>
          <p:cNvSpPr/>
          <p:nvPr/>
        </p:nvSpPr>
        <p:spPr>
          <a:xfrm>
            <a:off x="6781800" y="4114800"/>
            <a:ext cx="1371600" cy="685800"/>
          </a:xfrm>
          <a:prstGeom prst="roundRect">
            <a:avLst/>
          </a:prstGeom>
          <a:solidFill>
            <a:schemeClr val="accent2">
              <a:lumMod val="40000"/>
              <a:lumOff val="60000"/>
            </a:schemeClr>
          </a:solidFill>
          <a:ln>
            <a:solidFill>
              <a:srgbClr val="00B050"/>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Technical Publications</a:t>
            </a:r>
            <a:endParaRPr lang="en-US" sz="1600" b="1" dirty="0">
              <a:solidFill>
                <a:schemeClr val="tx1"/>
              </a:solidFill>
            </a:endParaRPr>
          </a:p>
        </p:txBody>
      </p:sp>
      <p:sp>
        <p:nvSpPr>
          <p:cNvPr id="11" name="Rounded Rectangle 10"/>
          <p:cNvSpPr/>
          <p:nvPr/>
        </p:nvSpPr>
        <p:spPr>
          <a:xfrm>
            <a:off x="4495800" y="4114800"/>
            <a:ext cx="1371600" cy="685800"/>
          </a:xfrm>
          <a:prstGeom prst="roundRect">
            <a:avLst/>
          </a:prstGeom>
          <a:solidFill>
            <a:schemeClr val="accent6">
              <a:lumMod val="60000"/>
              <a:lumOff val="40000"/>
            </a:schemeClr>
          </a:solidFill>
          <a:ln>
            <a:solidFill>
              <a:srgbClr val="00B050"/>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Regulations and Laws</a:t>
            </a:r>
            <a:endParaRPr lang="en-US" sz="1600" b="1" dirty="0">
              <a:solidFill>
                <a:schemeClr val="tx1"/>
              </a:solidFill>
            </a:endParaRPr>
          </a:p>
        </p:txBody>
      </p:sp>
      <p:sp>
        <p:nvSpPr>
          <p:cNvPr id="12" name="TextBox 11"/>
          <p:cNvSpPr txBox="1"/>
          <p:nvPr/>
        </p:nvSpPr>
        <p:spPr>
          <a:xfrm>
            <a:off x="646648" y="304800"/>
            <a:ext cx="3648756" cy="584775"/>
          </a:xfrm>
          <a:prstGeom prst="rect">
            <a:avLst/>
          </a:prstGeom>
          <a:noFill/>
        </p:spPr>
        <p:txBody>
          <a:bodyPr wrap="none" rtlCol="0">
            <a:spAutoFit/>
          </a:bodyPr>
          <a:lstStyle/>
          <a:p>
            <a:r>
              <a:rPr lang="en-US" sz="3200" dirty="0" smtClean="0">
                <a:latin typeface="Book Antiqua" pitchFamily="18" charset="0"/>
              </a:rPr>
              <a:t>Problem Statement</a:t>
            </a:r>
            <a:endParaRPr lang="en-US" sz="3200" dirty="0">
              <a:latin typeface="Book Antiqua" pitchFamily="18" charset="0"/>
            </a:endParaRPr>
          </a:p>
        </p:txBody>
      </p:sp>
      <p:sp>
        <p:nvSpPr>
          <p:cNvPr id="13" name="Date Placeholder 12"/>
          <p:cNvSpPr>
            <a:spLocks noGrp="1"/>
          </p:cNvSpPr>
          <p:nvPr>
            <p:ph type="dt" sz="half" idx="10"/>
          </p:nvPr>
        </p:nvSpPr>
        <p:spPr/>
        <p:txBody>
          <a:bodyPr/>
          <a:lstStyle/>
          <a:p>
            <a:r>
              <a:rPr lang="en-US" smtClean="0"/>
              <a:t>5/24/2011</a:t>
            </a:r>
            <a:endParaRPr lang="en-US"/>
          </a:p>
        </p:txBody>
      </p:sp>
      <p:sp>
        <p:nvSpPr>
          <p:cNvPr id="14" name="Slide Number Placeholder 13"/>
          <p:cNvSpPr>
            <a:spLocks noGrp="1"/>
          </p:cNvSpPr>
          <p:nvPr>
            <p:ph type="sldNum" sz="quarter" idx="12"/>
          </p:nvPr>
        </p:nvSpPr>
        <p:spPr/>
        <p:txBody>
          <a:bodyPr/>
          <a:lstStyle/>
          <a:p>
            <a:fld id="{02B7F9B6-6DF0-44EF-B764-F741D4052E49}" type="slidenum">
              <a:rPr lang="en-US" smtClean="0"/>
              <a:pPr/>
              <a:t>6</a:t>
            </a:fld>
            <a:endParaRPr lang="en-US"/>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000" fill="hold"/>
                                        <p:tgtEl>
                                          <p:spTgt spid="7"/>
                                        </p:tgtEl>
                                        <p:attrNameLst>
                                          <p:attrName>ppt_x</p:attrName>
                                        </p:attrNameLst>
                                      </p:cBhvr>
                                      <p:tavLst>
                                        <p:tav tm="0">
                                          <p:val>
                                            <p:strVal val="#ppt_x"/>
                                          </p:val>
                                        </p:tav>
                                        <p:tav tm="100000">
                                          <p:val>
                                            <p:strVal val="#ppt_x"/>
                                          </p:val>
                                        </p:tav>
                                      </p:tavLst>
                                    </p:anim>
                                    <p:anim calcmode="lin" valueType="num">
                                      <p:cBhvr additive="base">
                                        <p:cTn id="8" dur="2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mph" presetSubtype="0" fill="hold" grpId="0" nodeType="clickEffect">
                                  <p:stCondLst>
                                    <p:cond delay="0"/>
                                  </p:stCondLst>
                                  <p:childTnLst>
                                    <p:animScale>
                                      <p:cBhvr>
                                        <p:cTn id="12" dur="500" fill="hold"/>
                                        <p:tgtEl>
                                          <p:spTgt spid="3"/>
                                        </p:tgtEl>
                                      </p:cBhvr>
                                      <p:by x="150000" y="150000"/>
                                    </p:animScale>
                                  </p:childTnLst>
                                </p:cTn>
                              </p:par>
                              <p:par>
                                <p:cTn id="13" presetID="6" presetClass="emph" presetSubtype="0" fill="hold" grpId="0" nodeType="withEffect">
                                  <p:stCondLst>
                                    <p:cond delay="0"/>
                                  </p:stCondLst>
                                  <p:childTnLst>
                                    <p:animScale>
                                      <p:cBhvr>
                                        <p:cTn id="14" dur="500" fill="hold"/>
                                        <p:tgtEl>
                                          <p:spTgt spid="2"/>
                                        </p:tgtEl>
                                      </p:cBhvr>
                                      <p:by x="150000" y="150000"/>
                                    </p:animScale>
                                  </p:childTnLst>
                                </p:cTn>
                              </p:par>
                              <p:par>
                                <p:cTn id="15" presetID="6" presetClass="emph" presetSubtype="0" fill="hold" grpId="0" nodeType="withEffect">
                                  <p:stCondLst>
                                    <p:cond delay="0"/>
                                  </p:stCondLst>
                                  <p:childTnLst>
                                    <p:animScale>
                                      <p:cBhvr>
                                        <p:cTn id="16" dur="500" fill="hold"/>
                                        <p:tgtEl>
                                          <p:spTgt spid="9"/>
                                        </p:tgtEl>
                                      </p:cBhvr>
                                      <p:by x="150000" y="150000"/>
                                    </p:animScale>
                                  </p:childTnLst>
                                </p:cTn>
                              </p:par>
                              <p:par>
                                <p:cTn id="17" presetID="6" presetClass="emph" presetSubtype="0" fill="hold" grpId="0" nodeType="withEffect">
                                  <p:stCondLst>
                                    <p:cond delay="0"/>
                                  </p:stCondLst>
                                  <p:childTnLst>
                                    <p:animScale>
                                      <p:cBhvr>
                                        <p:cTn id="18" dur="500" fill="hold"/>
                                        <p:tgtEl>
                                          <p:spTgt spid="10"/>
                                        </p:tgtEl>
                                      </p:cBhvr>
                                      <p:by x="150000" y="150000"/>
                                    </p:animScale>
                                  </p:childTnLst>
                                </p:cTn>
                              </p:par>
                              <p:par>
                                <p:cTn id="19" presetID="6" presetClass="emph" presetSubtype="0" fill="hold" grpId="0" nodeType="withEffect">
                                  <p:stCondLst>
                                    <p:cond delay="0"/>
                                  </p:stCondLst>
                                  <p:childTnLst>
                                    <p:animScale>
                                      <p:cBhvr>
                                        <p:cTn id="20" dur="500" fill="hold"/>
                                        <p:tgtEl>
                                          <p:spTgt spid="11"/>
                                        </p:tgtEl>
                                      </p:cBhvr>
                                      <p:by x="150000" y="150000"/>
                                    </p:animScale>
                                  </p:childTnLst>
                                </p:cTn>
                              </p:par>
                            </p:childTnLst>
                          </p:cTn>
                        </p:par>
                      </p:childTnLst>
                    </p:cTn>
                  </p:par>
                  <p:par>
                    <p:cTn id="21" fill="hold">
                      <p:stCondLst>
                        <p:cond delay="indefinite"/>
                      </p:stCondLst>
                      <p:childTnLst>
                        <p:par>
                          <p:cTn id="22" fill="hold">
                            <p:stCondLst>
                              <p:cond delay="0"/>
                            </p:stCondLst>
                            <p:childTnLst>
                              <p:par>
                                <p:cTn id="23" presetID="35" presetClass="path" presetSubtype="0" accel="50000" decel="50000" fill="hold" grpId="1" nodeType="clickEffect">
                                  <p:stCondLst>
                                    <p:cond delay="0"/>
                                  </p:stCondLst>
                                  <p:childTnLst>
                                    <p:animMotion origin="layout" path="M -0.19583 -0.00255 L -0.4625 0.16508 " pathEditMode="relative" rAng="0" ptsTypes="AA">
                                      <p:cBhvr>
                                        <p:cTn id="24" dur="2000" fill="hold"/>
                                        <p:tgtEl>
                                          <p:spTgt spid="7"/>
                                        </p:tgtEl>
                                        <p:attrNameLst>
                                          <p:attrName>ppt_x</p:attrName>
                                          <p:attrName>ppt_y</p:attrName>
                                        </p:attrNameLst>
                                      </p:cBhvr>
                                      <p:rCtr x="-133" y="8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2" grpId="0" animBg="1"/>
      <p:bldP spid="3" grpId="0" animBg="1"/>
      <p:bldP spid="9" grpId="0" animBg="1"/>
      <p:bldP spid="10"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15000">
              <a:schemeClr val="accent1">
                <a:tint val="66000"/>
                <a:satMod val="160000"/>
              </a:schemeClr>
            </a:gs>
            <a:gs pos="20000">
              <a:schemeClr val="bg1"/>
            </a:gs>
          </a:gsLst>
          <a:lin ang="5400000" scaled="0"/>
          <a:tileRect/>
        </a:gradFill>
        <a:effectLst/>
      </p:bgPr>
    </p:bg>
    <p:spTree>
      <p:nvGrpSpPr>
        <p:cNvPr id="1" name=""/>
        <p:cNvGrpSpPr/>
        <p:nvPr/>
      </p:nvGrpSpPr>
      <p:grpSpPr>
        <a:xfrm>
          <a:off x="0" y="0"/>
          <a:ext cx="0" cy="0"/>
          <a:chOff x="0" y="0"/>
          <a:chExt cx="0" cy="0"/>
        </a:xfrm>
      </p:grpSpPr>
      <p:sp>
        <p:nvSpPr>
          <p:cNvPr id="3" name="Rectangle 2"/>
          <p:cNvSpPr/>
          <p:nvPr/>
        </p:nvSpPr>
        <p:spPr>
          <a:xfrm>
            <a:off x="457200" y="1219200"/>
            <a:ext cx="3581399" cy="1200329"/>
          </a:xfrm>
          <a:prstGeom prst="rect">
            <a:avLst/>
          </a:prstGeom>
        </p:spPr>
        <p:txBody>
          <a:bodyPr wrap="square">
            <a:spAutoFit/>
          </a:bodyPr>
          <a:lstStyle/>
          <a:p>
            <a:pPr algn="just">
              <a:buFont typeface="Wingdings" pitchFamily="2" charset="2"/>
              <a:buChar char="Ø"/>
            </a:pPr>
            <a:r>
              <a:rPr lang="en-US" dirty="0" smtClean="0">
                <a:latin typeface="Lucida Sans Unicode" pitchFamily="34" charset="0"/>
                <a:cs typeface="Lucida Sans Unicode" pitchFamily="34" charset="0"/>
              </a:rPr>
              <a:t> When dealing with a particular technological space, only a small portion of the information is “relevant”</a:t>
            </a:r>
            <a:endParaRPr lang="en-US" b="1" dirty="0" smtClean="0">
              <a:solidFill>
                <a:srgbClr val="002060"/>
              </a:solidFill>
              <a:latin typeface="Lucida Sans Unicode" pitchFamily="34" charset="0"/>
              <a:cs typeface="Lucida Sans Unicode" pitchFamily="34" charset="0"/>
            </a:endParaRPr>
          </a:p>
        </p:txBody>
      </p:sp>
      <p:sp>
        <p:nvSpPr>
          <p:cNvPr id="18" name="Rounded Rectangle 17"/>
          <p:cNvSpPr/>
          <p:nvPr/>
        </p:nvSpPr>
        <p:spPr>
          <a:xfrm>
            <a:off x="5410200" y="1828800"/>
            <a:ext cx="1371600" cy="685800"/>
          </a:xfrm>
          <a:prstGeom prst="roundRect">
            <a:avLst/>
          </a:prstGeom>
          <a:solidFill>
            <a:schemeClr val="accent3">
              <a:lumMod val="60000"/>
              <a:lumOff val="40000"/>
            </a:schemeClr>
          </a:solidFill>
          <a:ln>
            <a:solidFill>
              <a:schemeClr val="accent3">
                <a:lumMod val="5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Issued Patents and Applications</a:t>
            </a:r>
            <a:endParaRPr lang="en-US" sz="1600" b="1" dirty="0"/>
          </a:p>
        </p:txBody>
      </p:sp>
      <p:sp>
        <p:nvSpPr>
          <p:cNvPr id="19" name="Rounded Rectangle 18"/>
          <p:cNvSpPr/>
          <p:nvPr/>
        </p:nvSpPr>
        <p:spPr>
          <a:xfrm>
            <a:off x="4572000" y="2590800"/>
            <a:ext cx="1371600" cy="685800"/>
          </a:xfrm>
          <a:prstGeom prst="roundRect">
            <a:avLst/>
          </a:prstGeom>
          <a:solidFill>
            <a:schemeClr val="bg2">
              <a:lumMod val="90000"/>
            </a:schemeClr>
          </a:solidFill>
          <a:ln>
            <a:solidFill>
              <a:schemeClr val="bg2">
                <a:lumMod val="1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Court Cases</a:t>
            </a:r>
            <a:endParaRPr lang="en-US" sz="1600" b="1" dirty="0">
              <a:solidFill>
                <a:schemeClr val="tx1"/>
              </a:solidFill>
            </a:endParaRPr>
          </a:p>
        </p:txBody>
      </p:sp>
      <p:sp>
        <p:nvSpPr>
          <p:cNvPr id="20" name="Rounded Rectangle 19"/>
          <p:cNvSpPr/>
          <p:nvPr/>
        </p:nvSpPr>
        <p:spPr>
          <a:xfrm>
            <a:off x="6858000" y="2209800"/>
            <a:ext cx="1371600" cy="685800"/>
          </a:xfrm>
          <a:prstGeom prst="roundRect">
            <a:avLst/>
          </a:prstGeom>
          <a:solidFill>
            <a:schemeClr val="accent2">
              <a:lumMod val="20000"/>
              <a:lumOff val="80000"/>
            </a:schemeClr>
          </a:solidFill>
          <a:ln>
            <a:solidFill>
              <a:srgbClr val="00B050"/>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File Wrappers</a:t>
            </a:r>
            <a:endParaRPr lang="en-US" sz="1600" b="1" dirty="0">
              <a:solidFill>
                <a:schemeClr val="tx1"/>
              </a:solidFill>
            </a:endParaRPr>
          </a:p>
        </p:txBody>
      </p:sp>
      <p:sp>
        <p:nvSpPr>
          <p:cNvPr id="21" name="Rounded Rectangle 20"/>
          <p:cNvSpPr/>
          <p:nvPr/>
        </p:nvSpPr>
        <p:spPr>
          <a:xfrm>
            <a:off x="6781800" y="3200400"/>
            <a:ext cx="1371600" cy="685800"/>
          </a:xfrm>
          <a:prstGeom prst="roundRect">
            <a:avLst/>
          </a:prstGeom>
          <a:solidFill>
            <a:schemeClr val="accent2">
              <a:lumMod val="40000"/>
              <a:lumOff val="60000"/>
            </a:schemeClr>
          </a:solidFill>
          <a:ln>
            <a:solidFill>
              <a:srgbClr val="00B050"/>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Technical Publications</a:t>
            </a:r>
            <a:endParaRPr lang="en-US" sz="1600" b="1" dirty="0">
              <a:solidFill>
                <a:schemeClr val="tx1"/>
              </a:solidFill>
            </a:endParaRPr>
          </a:p>
        </p:txBody>
      </p:sp>
      <p:sp>
        <p:nvSpPr>
          <p:cNvPr id="22" name="Rounded Rectangle 21"/>
          <p:cNvSpPr/>
          <p:nvPr/>
        </p:nvSpPr>
        <p:spPr>
          <a:xfrm>
            <a:off x="5257800" y="3352800"/>
            <a:ext cx="1371600" cy="685800"/>
          </a:xfrm>
          <a:prstGeom prst="roundRect">
            <a:avLst/>
          </a:prstGeom>
          <a:solidFill>
            <a:schemeClr val="accent6">
              <a:lumMod val="60000"/>
              <a:lumOff val="40000"/>
            </a:schemeClr>
          </a:solidFill>
          <a:ln>
            <a:solidFill>
              <a:srgbClr val="00B050"/>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Regulations and Laws</a:t>
            </a:r>
            <a:endParaRPr lang="en-US" sz="1600" b="1" dirty="0">
              <a:solidFill>
                <a:schemeClr val="tx1"/>
              </a:solidFill>
            </a:endParaRPr>
          </a:p>
        </p:txBody>
      </p:sp>
      <p:sp>
        <p:nvSpPr>
          <p:cNvPr id="23" name="Oval 22"/>
          <p:cNvSpPr/>
          <p:nvPr/>
        </p:nvSpPr>
        <p:spPr>
          <a:xfrm>
            <a:off x="5105400" y="2209800"/>
            <a:ext cx="2743200" cy="1524000"/>
          </a:xfrm>
          <a:prstGeom prst="ellipse">
            <a:avLst/>
          </a:prstGeom>
          <a:solidFill>
            <a:schemeClr val="bg1">
              <a:lumMod val="75000"/>
              <a:alpha val="56000"/>
            </a:schemeClr>
          </a:solidFill>
          <a:ln w="1905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Specific Technical Domain</a:t>
            </a:r>
            <a:endParaRPr lang="en-US" sz="1400" b="1" dirty="0">
              <a:solidFill>
                <a:schemeClr val="tx1"/>
              </a:solidFill>
            </a:endParaRPr>
          </a:p>
        </p:txBody>
      </p:sp>
      <p:sp>
        <p:nvSpPr>
          <p:cNvPr id="25" name="TextBox 24"/>
          <p:cNvSpPr txBox="1"/>
          <p:nvPr/>
        </p:nvSpPr>
        <p:spPr>
          <a:xfrm>
            <a:off x="646648" y="304800"/>
            <a:ext cx="3648756" cy="584775"/>
          </a:xfrm>
          <a:prstGeom prst="rect">
            <a:avLst/>
          </a:prstGeom>
          <a:noFill/>
        </p:spPr>
        <p:txBody>
          <a:bodyPr wrap="none" rtlCol="0">
            <a:spAutoFit/>
          </a:bodyPr>
          <a:lstStyle/>
          <a:p>
            <a:r>
              <a:rPr lang="en-US" sz="3200" dirty="0" smtClean="0">
                <a:latin typeface="Book Antiqua" pitchFamily="18" charset="0"/>
              </a:rPr>
              <a:t>Problem Statement</a:t>
            </a:r>
            <a:endParaRPr lang="en-US" sz="3200" dirty="0">
              <a:latin typeface="Book Antiqua" pitchFamily="18" charset="0"/>
            </a:endParaRPr>
          </a:p>
        </p:txBody>
      </p:sp>
      <p:sp>
        <p:nvSpPr>
          <p:cNvPr id="26" name="Date Placeholder 25"/>
          <p:cNvSpPr>
            <a:spLocks noGrp="1"/>
          </p:cNvSpPr>
          <p:nvPr>
            <p:ph type="dt" sz="half" idx="10"/>
          </p:nvPr>
        </p:nvSpPr>
        <p:spPr/>
        <p:txBody>
          <a:bodyPr/>
          <a:lstStyle/>
          <a:p>
            <a:r>
              <a:rPr lang="en-US" smtClean="0"/>
              <a:t>5/24/2011</a:t>
            </a:r>
            <a:endParaRPr lang="en-US"/>
          </a:p>
        </p:txBody>
      </p:sp>
      <p:sp>
        <p:nvSpPr>
          <p:cNvPr id="27" name="Slide Number Placeholder 26"/>
          <p:cNvSpPr>
            <a:spLocks noGrp="1"/>
          </p:cNvSpPr>
          <p:nvPr>
            <p:ph type="sldNum" sz="quarter" idx="12"/>
          </p:nvPr>
        </p:nvSpPr>
        <p:spPr/>
        <p:txBody>
          <a:bodyPr/>
          <a:lstStyle/>
          <a:p>
            <a:fld id="{02B7F9B6-6DF0-44EF-B764-F741D4052E49}" type="slidenum">
              <a:rPr lang="en-US" smtClean="0"/>
              <a:pPr/>
              <a:t>7</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ox(out)">
                                      <p:cBhvr>
                                        <p:cTn id="7"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15000">
              <a:schemeClr val="accent1">
                <a:tint val="66000"/>
                <a:satMod val="160000"/>
              </a:schemeClr>
            </a:gs>
            <a:gs pos="20000">
              <a:schemeClr val="bg1"/>
            </a:gs>
          </a:gsLst>
          <a:lin ang="5400000" scaled="0"/>
          <a:tileRect/>
        </a:gradFill>
        <a:effectLst/>
      </p:bgPr>
    </p:bg>
    <p:spTree>
      <p:nvGrpSpPr>
        <p:cNvPr id="1" name=""/>
        <p:cNvGrpSpPr/>
        <p:nvPr/>
      </p:nvGrpSpPr>
      <p:grpSpPr>
        <a:xfrm>
          <a:off x="0" y="0"/>
          <a:ext cx="0" cy="0"/>
          <a:chOff x="0" y="0"/>
          <a:chExt cx="0" cy="0"/>
        </a:xfrm>
      </p:grpSpPr>
      <p:sp>
        <p:nvSpPr>
          <p:cNvPr id="2" name="Rectangle 1"/>
          <p:cNvSpPr/>
          <p:nvPr/>
        </p:nvSpPr>
        <p:spPr>
          <a:xfrm>
            <a:off x="457201" y="1219200"/>
            <a:ext cx="2971800" cy="369332"/>
          </a:xfrm>
          <a:prstGeom prst="rect">
            <a:avLst/>
          </a:prstGeom>
        </p:spPr>
        <p:txBody>
          <a:bodyPr wrap="square">
            <a:spAutoFit/>
          </a:bodyPr>
          <a:lstStyle/>
          <a:p>
            <a:pPr>
              <a:buFont typeface="Arial" pitchFamily="34" charset="0"/>
              <a:buChar char="•"/>
            </a:pPr>
            <a:endParaRPr lang="en-US" dirty="0"/>
          </a:p>
        </p:txBody>
      </p:sp>
      <p:sp>
        <p:nvSpPr>
          <p:cNvPr id="3" name="Rounded Rectangle 2"/>
          <p:cNvSpPr/>
          <p:nvPr/>
        </p:nvSpPr>
        <p:spPr>
          <a:xfrm>
            <a:off x="5410200" y="609600"/>
            <a:ext cx="1371600" cy="685800"/>
          </a:xfrm>
          <a:prstGeom prst="roundRect">
            <a:avLst/>
          </a:prstGeom>
          <a:solidFill>
            <a:schemeClr val="accent3">
              <a:lumMod val="60000"/>
              <a:lumOff val="40000"/>
            </a:schemeClr>
          </a:solidFill>
          <a:ln>
            <a:solidFill>
              <a:schemeClr val="accent3">
                <a:lumMod val="5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Issued Patents and Applications</a:t>
            </a:r>
            <a:endParaRPr lang="en-US" sz="1600" b="1" dirty="0"/>
          </a:p>
        </p:txBody>
      </p:sp>
      <p:sp>
        <p:nvSpPr>
          <p:cNvPr id="4" name="Rounded Rectangle 3"/>
          <p:cNvSpPr/>
          <p:nvPr/>
        </p:nvSpPr>
        <p:spPr>
          <a:xfrm>
            <a:off x="4572000" y="1371600"/>
            <a:ext cx="1371600" cy="685800"/>
          </a:xfrm>
          <a:prstGeom prst="roundRect">
            <a:avLst/>
          </a:prstGeom>
          <a:solidFill>
            <a:schemeClr val="bg2">
              <a:lumMod val="90000"/>
            </a:schemeClr>
          </a:solidFill>
          <a:ln>
            <a:solidFill>
              <a:schemeClr val="bg2">
                <a:lumMod val="1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Court Cases</a:t>
            </a:r>
            <a:endParaRPr lang="en-US" sz="1600" b="1" dirty="0">
              <a:solidFill>
                <a:schemeClr val="tx1"/>
              </a:solidFill>
            </a:endParaRPr>
          </a:p>
        </p:txBody>
      </p:sp>
      <p:sp>
        <p:nvSpPr>
          <p:cNvPr id="5" name="Rounded Rectangle 4"/>
          <p:cNvSpPr/>
          <p:nvPr/>
        </p:nvSpPr>
        <p:spPr>
          <a:xfrm>
            <a:off x="6858000" y="990600"/>
            <a:ext cx="1371600" cy="685800"/>
          </a:xfrm>
          <a:prstGeom prst="roundRect">
            <a:avLst/>
          </a:prstGeom>
          <a:solidFill>
            <a:schemeClr val="accent2">
              <a:lumMod val="20000"/>
              <a:lumOff val="80000"/>
            </a:schemeClr>
          </a:solidFill>
          <a:ln>
            <a:solidFill>
              <a:srgbClr val="00B050"/>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File Wrappers</a:t>
            </a:r>
            <a:endParaRPr lang="en-US" sz="1600" b="1" dirty="0">
              <a:solidFill>
                <a:schemeClr val="tx1"/>
              </a:solidFill>
            </a:endParaRPr>
          </a:p>
        </p:txBody>
      </p:sp>
      <p:sp>
        <p:nvSpPr>
          <p:cNvPr id="6" name="Rounded Rectangle 5"/>
          <p:cNvSpPr/>
          <p:nvPr/>
        </p:nvSpPr>
        <p:spPr>
          <a:xfrm>
            <a:off x="6781800" y="1981200"/>
            <a:ext cx="1371600" cy="685800"/>
          </a:xfrm>
          <a:prstGeom prst="roundRect">
            <a:avLst/>
          </a:prstGeom>
          <a:solidFill>
            <a:schemeClr val="accent2">
              <a:lumMod val="40000"/>
              <a:lumOff val="60000"/>
            </a:schemeClr>
          </a:solidFill>
          <a:ln>
            <a:solidFill>
              <a:srgbClr val="00B050"/>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Technical Publications</a:t>
            </a:r>
            <a:endParaRPr lang="en-US" sz="1600" b="1" dirty="0">
              <a:solidFill>
                <a:schemeClr val="tx1"/>
              </a:solidFill>
            </a:endParaRPr>
          </a:p>
        </p:txBody>
      </p:sp>
      <p:sp>
        <p:nvSpPr>
          <p:cNvPr id="7" name="Rounded Rectangle 6"/>
          <p:cNvSpPr/>
          <p:nvPr/>
        </p:nvSpPr>
        <p:spPr>
          <a:xfrm>
            <a:off x="5257800" y="2133600"/>
            <a:ext cx="1371600" cy="685800"/>
          </a:xfrm>
          <a:prstGeom prst="roundRect">
            <a:avLst/>
          </a:prstGeom>
          <a:solidFill>
            <a:schemeClr val="accent6">
              <a:lumMod val="60000"/>
              <a:lumOff val="40000"/>
            </a:schemeClr>
          </a:solidFill>
          <a:ln>
            <a:solidFill>
              <a:srgbClr val="00B050"/>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Regulations and Laws</a:t>
            </a:r>
            <a:endParaRPr lang="en-US" sz="1600" b="1" dirty="0">
              <a:solidFill>
                <a:schemeClr val="tx1"/>
              </a:solidFill>
            </a:endParaRPr>
          </a:p>
        </p:txBody>
      </p:sp>
      <p:sp>
        <p:nvSpPr>
          <p:cNvPr id="8" name="Oval 7"/>
          <p:cNvSpPr/>
          <p:nvPr/>
        </p:nvSpPr>
        <p:spPr>
          <a:xfrm>
            <a:off x="5105400" y="990600"/>
            <a:ext cx="2743200" cy="1524000"/>
          </a:xfrm>
          <a:prstGeom prst="ellipse">
            <a:avLst/>
          </a:prstGeom>
          <a:solidFill>
            <a:schemeClr val="bg1">
              <a:lumMod val="75000"/>
              <a:alpha val="56000"/>
            </a:schemeClr>
          </a:solidFill>
          <a:ln w="1905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Specific Technical Domain</a:t>
            </a:r>
            <a:endParaRPr lang="en-US" sz="1400" b="1" dirty="0">
              <a:solidFill>
                <a:schemeClr val="tx1"/>
              </a:solidFill>
            </a:endParaRPr>
          </a:p>
        </p:txBody>
      </p:sp>
      <p:sp>
        <p:nvSpPr>
          <p:cNvPr id="14" name="Rounded Rectangle 13"/>
          <p:cNvSpPr/>
          <p:nvPr/>
        </p:nvSpPr>
        <p:spPr>
          <a:xfrm>
            <a:off x="6248400" y="2895600"/>
            <a:ext cx="457200" cy="2743200"/>
          </a:xfrm>
          <a:prstGeom prst="roundRect">
            <a:avLst/>
          </a:prstGeom>
          <a:solidFill>
            <a:schemeClr val="accent3">
              <a:lumMod val="60000"/>
              <a:lumOff val="40000"/>
            </a:schemeClr>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15" name="Rounded Rectangle 14"/>
          <p:cNvSpPr/>
          <p:nvPr/>
        </p:nvSpPr>
        <p:spPr>
          <a:xfrm>
            <a:off x="5181600" y="2895600"/>
            <a:ext cx="457200" cy="2743200"/>
          </a:xfrm>
          <a:prstGeom prst="roundRect">
            <a:avLst/>
          </a:prstGeom>
          <a:solidFill>
            <a:schemeClr val="bg2">
              <a:lumMod val="90000"/>
            </a:schemeClr>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tx1"/>
              </a:solidFill>
            </a:endParaRPr>
          </a:p>
        </p:txBody>
      </p:sp>
      <p:sp>
        <p:nvSpPr>
          <p:cNvPr id="16" name="Rounded Rectangle 15"/>
          <p:cNvSpPr/>
          <p:nvPr/>
        </p:nvSpPr>
        <p:spPr>
          <a:xfrm>
            <a:off x="5715000" y="2895600"/>
            <a:ext cx="457200" cy="2743200"/>
          </a:xfrm>
          <a:prstGeom prst="roundRect">
            <a:avLst/>
          </a:prstGeom>
          <a:solidFill>
            <a:schemeClr val="accent6">
              <a:lumMod val="60000"/>
              <a:lumOff val="40000"/>
            </a:schemeClr>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tx1"/>
              </a:solidFill>
            </a:endParaRPr>
          </a:p>
        </p:txBody>
      </p:sp>
      <p:sp>
        <p:nvSpPr>
          <p:cNvPr id="17" name="Rounded Rectangle 16"/>
          <p:cNvSpPr/>
          <p:nvPr/>
        </p:nvSpPr>
        <p:spPr>
          <a:xfrm>
            <a:off x="6781800" y="2895600"/>
            <a:ext cx="457200" cy="2743200"/>
          </a:xfrm>
          <a:prstGeom prst="roundRect">
            <a:avLst/>
          </a:prstGeom>
          <a:solidFill>
            <a:schemeClr val="accent2">
              <a:lumMod val="40000"/>
              <a:lumOff val="60000"/>
            </a:schemeClr>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tx1"/>
              </a:solidFill>
            </a:endParaRPr>
          </a:p>
        </p:txBody>
      </p:sp>
      <p:sp>
        <p:nvSpPr>
          <p:cNvPr id="18" name="Rounded Rectangle 17"/>
          <p:cNvSpPr/>
          <p:nvPr/>
        </p:nvSpPr>
        <p:spPr>
          <a:xfrm>
            <a:off x="7315200" y="2895600"/>
            <a:ext cx="457200" cy="2743200"/>
          </a:xfrm>
          <a:prstGeom prst="roundRect">
            <a:avLst/>
          </a:prstGeom>
          <a:solidFill>
            <a:schemeClr val="accent2">
              <a:lumMod val="20000"/>
              <a:lumOff val="80000"/>
            </a:schemeClr>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tx1"/>
              </a:solidFill>
            </a:endParaRPr>
          </a:p>
        </p:txBody>
      </p:sp>
      <p:sp>
        <p:nvSpPr>
          <p:cNvPr id="19" name="Rectangle 18"/>
          <p:cNvSpPr/>
          <p:nvPr/>
        </p:nvSpPr>
        <p:spPr>
          <a:xfrm>
            <a:off x="457201" y="1219200"/>
            <a:ext cx="2971800" cy="1477328"/>
          </a:xfrm>
          <a:prstGeom prst="rect">
            <a:avLst/>
          </a:prstGeom>
        </p:spPr>
        <p:txBody>
          <a:bodyPr wrap="square">
            <a:spAutoFit/>
          </a:bodyPr>
          <a:lstStyle/>
          <a:p>
            <a:pPr algn="just">
              <a:buFont typeface="Wingdings" pitchFamily="2" charset="2"/>
              <a:buChar char="Ø"/>
            </a:pPr>
            <a:r>
              <a:rPr lang="en-US" dirty="0" smtClean="0">
                <a:latin typeface="Lucida Sans Unicode" pitchFamily="34" charset="0"/>
                <a:cs typeface="Lucida Sans Unicode" pitchFamily="34" charset="0"/>
              </a:rPr>
              <a:t> When dealing with a particular technological space, only a small portion of the information is “relevant”</a:t>
            </a:r>
            <a:endParaRPr lang="en-US" b="1" dirty="0" smtClean="0">
              <a:solidFill>
                <a:srgbClr val="002060"/>
              </a:solidFill>
              <a:latin typeface="Lucida Sans Unicode" pitchFamily="34" charset="0"/>
              <a:cs typeface="Lucida Sans Unicode" pitchFamily="34" charset="0"/>
            </a:endParaRPr>
          </a:p>
        </p:txBody>
      </p:sp>
      <p:sp>
        <p:nvSpPr>
          <p:cNvPr id="20" name="TextBox 19"/>
          <p:cNvSpPr txBox="1"/>
          <p:nvPr/>
        </p:nvSpPr>
        <p:spPr>
          <a:xfrm>
            <a:off x="457200" y="2895600"/>
            <a:ext cx="3124200" cy="3416320"/>
          </a:xfrm>
          <a:prstGeom prst="rect">
            <a:avLst/>
          </a:prstGeom>
          <a:noFill/>
        </p:spPr>
        <p:txBody>
          <a:bodyPr wrap="square" rtlCol="0">
            <a:spAutoFit/>
          </a:bodyPr>
          <a:lstStyle/>
          <a:p>
            <a:pPr algn="just">
              <a:buFont typeface="Wingdings" pitchFamily="2" charset="2"/>
              <a:buChar char="Ø"/>
            </a:pPr>
            <a:r>
              <a:rPr lang="en-US" dirty="0" smtClean="0">
                <a:latin typeface="Lucida Sans Unicode" pitchFamily="34" charset="0"/>
                <a:cs typeface="Lucida Sans Unicode" pitchFamily="34" charset="0"/>
              </a:rPr>
              <a:t> Documents are siloed into many diverse and incompatible information domains</a:t>
            </a:r>
          </a:p>
          <a:p>
            <a:pPr lvl="0" algn="just">
              <a:buFont typeface="Calibri" pitchFamily="34" charset="0"/>
              <a:buChar char="→"/>
            </a:pPr>
            <a:endParaRPr lang="en-US" dirty="0" smtClean="0">
              <a:latin typeface="Lucida Sans Unicode" pitchFamily="34" charset="0"/>
              <a:cs typeface="Lucida Sans Unicode" pitchFamily="34" charset="0"/>
            </a:endParaRPr>
          </a:p>
          <a:p>
            <a:pPr lvl="0" algn="just"/>
            <a:r>
              <a:rPr lang="en-US" b="1" dirty="0" smtClean="0">
                <a:solidFill>
                  <a:srgbClr val="002060"/>
                </a:solidFill>
                <a:latin typeface="Lucida Sans Unicode" pitchFamily="34" charset="0"/>
                <a:cs typeface="Lucida Sans Unicode" pitchFamily="34" charset="0"/>
              </a:rPr>
              <a:t>Goal:  Provide a single </a:t>
            </a:r>
            <a:r>
              <a:rPr lang="en-US" b="1" dirty="0" smtClean="0">
                <a:solidFill>
                  <a:srgbClr val="002060"/>
                </a:solidFill>
                <a:latin typeface="Lucida Sans Unicode" pitchFamily="34" charset="0"/>
                <a:cs typeface="Lucida Sans Unicode" pitchFamily="34" charset="0"/>
              </a:rPr>
              <a:t>framework to </a:t>
            </a:r>
            <a:r>
              <a:rPr lang="en-US" b="1" dirty="0" smtClean="0">
                <a:solidFill>
                  <a:srgbClr val="002060"/>
                </a:solidFill>
                <a:latin typeface="Lucida Sans Unicode" pitchFamily="34" charset="0"/>
                <a:cs typeface="Lucida Sans Unicode" pitchFamily="34" charset="0"/>
              </a:rPr>
              <a:t>collect a comprehensive set of related documents from each of these incompatible domains</a:t>
            </a:r>
          </a:p>
          <a:p>
            <a:endParaRPr lang="en-US" dirty="0"/>
          </a:p>
        </p:txBody>
      </p:sp>
      <p:sp>
        <p:nvSpPr>
          <p:cNvPr id="21" name="TextBox 20"/>
          <p:cNvSpPr txBox="1"/>
          <p:nvPr/>
        </p:nvSpPr>
        <p:spPr>
          <a:xfrm>
            <a:off x="646648" y="304800"/>
            <a:ext cx="3648756" cy="584775"/>
          </a:xfrm>
          <a:prstGeom prst="rect">
            <a:avLst/>
          </a:prstGeom>
          <a:noFill/>
        </p:spPr>
        <p:txBody>
          <a:bodyPr wrap="none" rtlCol="0">
            <a:spAutoFit/>
          </a:bodyPr>
          <a:lstStyle/>
          <a:p>
            <a:r>
              <a:rPr lang="en-US" sz="3200" dirty="0" smtClean="0">
                <a:latin typeface="Book Antiqua" pitchFamily="18" charset="0"/>
              </a:rPr>
              <a:t>Problem Statement</a:t>
            </a:r>
            <a:endParaRPr lang="en-US" sz="3200" dirty="0">
              <a:latin typeface="Book Antiqua" pitchFamily="18" charset="0"/>
            </a:endParaRPr>
          </a:p>
        </p:txBody>
      </p:sp>
      <p:sp>
        <p:nvSpPr>
          <p:cNvPr id="22" name="Date Placeholder 21"/>
          <p:cNvSpPr>
            <a:spLocks noGrp="1"/>
          </p:cNvSpPr>
          <p:nvPr>
            <p:ph type="dt" sz="half" idx="10"/>
          </p:nvPr>
        </p:nvSpPr>
        <p:spPr/>
        <p:txBody>
          <a:bodyPr/>
          <a:lstStyle/>
          <a:p>
            <a:r>
              <a:rPr lang="en-US" smtClean="0"/>
              <a:t>5/24/2011</a:t>
            </a:r>
            <a:endParaRPr lang="en-US"/>
          </a:p>
        </p:txBody>
      </p:sp>
      <p:sp>
        <p:nvSpPr>
          <p:cNvPr id="23" name="Slide Number Placeholder 22"/>
          <p:cNvSpPr>
            <a:spLocks noGrp="1"/>
          </p:cNvSpPr>
          <p:nvPr>
            <p:ph type="sldNum" sz="quarter" idx="12"/>
          </p:nvPr>
        </p:nvSpPr>
        <p:spPr/>
        <p:txBody>
          <a:bodyPr/>
          <a:lstStyle/>
          <a:p>
            <a:fld id="{02B7F9B6-6DF0-44EF-B764-F741D4052E49}" type="slidenum">
              <a:rPr lang="en-US" smtClean="0"/>
              <a:pPr/>
              <a:t>8</a:t>
            </a:fld>
            <a:endParaRPr lang="en-US"/>
          </a:p>
        </p:txBody>
      </p:sp>
      <p:cxnSp>
        <p:nvCxnSpPr>
          <p:cNvPr id="25" name="Straight Connector 24"/>
          <p:cNvCxnSpPr/>
          <p:nvPr/>
        </p:nvCxnSpPr>
        <p:spPr>
          <a:xfrm rot="5400000">
            <a:off x="4191000" y="2057400"/>
            <a:ext cx="1828800" cy="0"/>
          </a:xfrm>
          <a:prstGeom prst="line">
            <a:avLst/>
          </a:prstGeom>
          <a:ln w="12700">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a:off x="6934200" y="2133600"/>
            <a:ext cx="1828800" cy="0"/>
          </a:xfrm>
          <a:prstGeom prst="line">
            <a:avLst/>
          </a:prstGeom>
          <a:ln w="1270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5638800" y="5638800"/>
            <a:ext cx="1772921" cy="369332"/>
          </a:xfrm>
          <a:prstGeom prst="rect">
            <a:avLst/>
          </a:prstGeom>
          <a:noFill/>
        </p:spPr>
        <p:txBody>
          <a:bodyPr wrap="none" rtlCol="0">
            <a:spAutoFit/>
          </a:bodyPr>
          <a:lstStyle/>
          <a:p>
            <a:r>
              <a:rPr lang="en-US" dirty="0" smtClean="0"/>
              <a:t>Information Silos</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grpId="0" nodeType="clickEffect">
                                  <p:stCondLst>
                                    <p:cond delay="0"/>
                                  </p:stCondLst>
                                  <p:childTnLst>
                                    <p:animMotion origin="layout" path="M -0.00833 0.0111 L -0.00833 -0.26081 " pathEditMode="relative" rAng="0" ptsTypes="AA">
                                      <p:cBhvr>
                                        <p:cTn id="6" dur="2000" fill="hold"/>
                                        <p:tgtEl>
                                          <p:spTgt spid="7"/>
                                        </p:tgtEl>
                                        <p:attrNameLst>
                                          <p:attrName>ppt_x</p:attrName>
                                          <p:attrName>ppt_y</p:attrName>
                                        </p:attrNameLst>
                                      </p:cBhvr>
                                      <p:rCtr x="0" y="-136"/>
                                    </p:animMotion>
                                  </p:childTnLst>
                                </p:cTn>
                              </p:par>
                              <p:par>
                                <p:cTn id="7" presetID="64" presetClass="path" presetSubtype="0" accel="50000" decel="50000" fill="hold" grpId="0" nodeType="withEffect">
                                  <p:stCondLst>
                                    <p:cond delay="0"/>
                                  </p:stCondLst>
                                  <p:childTnLst>
                                    <p:animMotion origin="layout" path="M -3.33333E-6 -2.36994E-6 L -3.33333E-6 -0.24416 " pathEditMode="relative" rAng="0" ptsTypes="AA">
                                      <p:cBhvr>
                                        <p:cTn id="8" dur="2000" fill="hold"/>
                                        <p:tgtEl>
                                          <p:spTgt spid="8"/>
                                        </p:tgtEl>
                                        <p:attrNameLst>
                                          <p:attrName>ppt_x</p:attrName>
                                          <p:attrName>ppt_y</p:attrName>
                                        </p:attrNameLst>
                                      </p:cBhvr>
                                      <p:rCtr x="0" y="-122"/>
                                    </p:animMotion>
                                  </p:childTnLst>
                                </p:cTn>
                              </p:par>
                              <p:par>
                                <p:cTn id="9" presetID="64" presetClass="path" presetSubtype="0" accel="50000" decel="50000" fill="hold" grpId="0" nodeType="withEffect">
                                  <p:stCondLst>
                                    <p:cond delay="0"/>
                                  </p:stCondLst>
                                  <p:childTnLst>
                                    <p:animMotion origin="layout" path="M 3.33333E-6 6.35838E-7 L 3.33333E-6 -0.24971 " pathEditMode="relative" rAng="0" ptsTypes="AA">
                                      <p:cBhvr>
                                        <p:cTn id="10" dur="2000" fill="hold"/>
                                        <p:tgtEl>
                                          <p:spTgt spid="6"/>
                                        </p:tgtEl>
                                        <p:attrNameLst>
                                          <p:attrName>ppt_x</p:attrName>
                                          <p:attrName>ppt_y</p:attrName>
                                        </p:attrNameLst>
                                      </p:cBhvr>
                                      <p:rCtr x="0" y="-125"/>
                                    </p:animMotion>
                                  </p:childTnLst>
                                </p:cTn>
                              </p:par>
                              <p:par>
                                <p:cTn id="11" presetID="64" presetClass="path" presetSubtype="0" accel="50000" decel="50000" fill="hold" grpId="0" nodeType="withEffect">
                                  <p:stCondLst>
                                    <p:cond delay="0"/>
                                  </p:stCondLst>
                                  <p:childTnLst>
                                    <p:animMotion origin="layout" path="M 0 -1.90751E-6 L 0 -0.23861 " pathEditMode="relative" rAng="0" ptsTypes="AA">
                                      <p:cBhvr>
                                        <p:cTn id="12" dur="2000" fill="hold"/>
                                        <p:tgtEl>
                                          <p:spTgt spid="5"/>
                                        </p:tgtEl>
                                        <p:attrNameLst>
                                          <p:attrName>ppt_x</p:attrName>
                                          <p:attrName>ppt_y</p:attrName>
                                        </p:attrNameLst>
                                      </p:cBhvr>
                                      <p:rCtr x="0" y="-119"/>
                                    </p:animMotion>
                                  </p:childTnLst>
                                </p:cTn>
                              </p:par>
                              <p:par>
                                <p:cTn id="13" presetID="64" presetClass="path" presetSubtype="0" accel="50000" decel="50000" fill="hold" grpId="0" nodeType="withEffect">
                                  <p:stCondLst>
                                    <p:cond delay="0"/>
                                  </p:stCondLst>
                                  <p:childTnLst>
                                    <p:animMotion origin="layout" path="M 3.33333E-6 -0.00555 L 3.33333E-6 -0.25526 " pathEditMode="relative" rAng="0" ptsTypes="AA">
                                      <p:cBhvr>
                                        <p:cTn id="14" dur="2000" fill="hold"/>
                                        <p:tgtEl>
                                          <p:spTgt spid="3"/>
                                        </p:tgtEl>
                                        <p:attrNameLst>
                                          <p:attrName>ppt_x</p:attrName>
                                          <p:attrName>ppt_y</p:attrName>
                                        </p:attrNameLst>
                                      </p:cBhvr>
                                      <p:rCtr x="0" y="-125"/>
                                    </p:animMotion>
                                  </p:childTnLst>
                                </p:cTn>
                              </p:par>
                              <p:par>
                                <p:cTn id="15" presetID="64" presetClass="path" presetSubtype="0" accel="50000" decel="50000" fill="hold" grpId="0" nodeType="withEffect">
                                  <p:stCondLst>
                                    <p:cond delay="0"/>
                                  </p:stCondLst>
                                  <p:childTnLst>
                                    <p:animMotion origin="layout" path="M 0 -3.23699E-6 L 0 -0.26081 " pathEditMode="relative" rAng="0" ptsTypes="AA">
                                      <p:cBhvr>
                                        <p:cTn id="16" dur="2000" fill="hold"/>
                                        <p:tgtEl>
                                          <p:spTgt spid="4"/>
                                        </p:tgtEl>
                                        <p:attrNameLst>
                                          <p:attrName>ppt_x</p:attrName>
                                          <p:attrName>ppt_y</p:attrName>
                                        </p:attrNameLst>
                                      </p:cBhvr>
                                      <p:rCtr x="0" y="-130"/>
                                    </p:animMotion>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ppt_x"/>
                                          </p:val>
                                        </p:tav>
                                        <p:tav tm="100000">
                                          <p:val>
                                            <p:strVal val="#ppt_x"/>
                                          </p:val>
                                        </p:tav>
                                      </p:tavLst>
                                    </p:anim>
                                    <p:anim calcmode="lin" valueType="num">
                                      <p:cBhvr additive="base">
                                        <p:cTn id="22" dur="500" fill="hold"/>
                                        <p:tgtEl>
                                          <p:spTgt spid="14"/>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500" fill="hold"/>
                                        <p:tgtEl>
                                          <p:spTgt spid="16"/>
                                        </p:tgtEl>
                                        <p:attrNameLst>
                                          <p:attrName>ppt_x</p:attrName>
                                        </p:attrNameLst>
                                      </p:cBhvr>
                                      <p:tavLst>
                                        <p:tav tm="0">
                                          <p:val>
                                            <p:strVal val="#ppt_x"/>
                                          </p:val>
                                        </p:tav>
                                        <p:tav tm="100000">
                                          <p:val>
                                            <p:strVal val="#ppt_x"/>
                                          </p:val>
                                        </p:tav>
                                      </p:tavLst>
                                    </p:anim>
                                    <p:anim calcmode="lin" valueType="num">
                                      <p:cBhvr additive="base">
                                        <p:cTn id="30" dur="500" fill="hold"/>
                                        <p:tgtEl>
                                          <p:spTgt spid="16"/>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ppt_x"/>
                                          </p:val>
                                        </p:tav>
                                        <p:tav tm="100000">
                                          <p:val>
                                            <p:strVal val="#ppt_x"/>
                                          </p:val>
                                        </p:tav>
                                      </p:tavLst>
                                    </p:anim>
                                    <p:anim calcmode="lin" valueType="num">
                                      <p:cBhvr additive="base">
                                        <p:cTn id="38" dur="500" fill="hold"/>
                                        <p:tgtEl>
                                          <p:spTgt spid="18"/>
                                        </p:tgtEl>
                                        <p:attrNameLst>
                                          <p:attrName>ppt_y</p:attrName>
                                        </p:attrNameLst>
                                      </p:cBhvr>
                                      <p:tavLst>
                                        <p:tav tm="0">
                                          <p:val>
                                            <p:strVal val="1+#ppt_h/2"/>
                                          </p:val>
                                        </p:tav>
                                        <p:tav tm="100000">
                                          <p:val>
                                            <p:strVal val="#ppt_y"/>
                                          </p:val>
                                        </p:tav>
                                      </p:tavLst>
                                    </p:anim>
                                  </p:childTnLst>
                                </p:cTn>
                              </p:par>
                              <p:par>
                                <p:cTn id="39" presetID="3" presetClass="entr" presetSubtype="10" fill="hold"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blinds(horizontal)">
                                      <p:cBhvr>
                                        <p:cTn id="41" dur="500"/>
                                        <p:tgtEl>
                                          <p:spTgt spid="26"/>
                                        </p:tgtEl>
                                      </p:cBhvr>
                                    </p:animEffect>
                                  </p:childTnLst>
                                </p:cTn>
                              </p:par>
                              <p:par>
                                <p:cTn id="42" presetID="3" presetClass="entr" presetSubtype="10" fill="hold" nodeType="with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blinds(horizontal)">
                                      <p:cBhvr>
                                        <p:cTn id="44" dur="500"/>
                                        <p:tgtEl>
                                          <p:spTgt spid="25"/>
                                        </p:tgtEl>
                                      </p:cBhvr>
                                    </p:animEffect>
                                  </p:childTnLst>
                                </p:cTn>
                              </p:par>
                              <p:par>
                                <p:cTn id="45" presetID="3" presetClass="entr" presetSubtype="10" fill="hold" grpId="0" nodeType="with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blinds(horizontal)">
                                      <p:cBhvr>
                                        <p:cTn id="47" dur="500"/>
                                        <p:tgtEl>
                                          <p:spTgt spid="29"/>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blinds(horizontal)">
                                      <p:cBhvr>
                                        <p:cTn id="5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14" grpId="0" animBg="1"/>
      <p:bldP spid="15" grpId="0" animBg="1"/>
      <p:bldP spid="16" grpId="0" animBg="1"/>
      <p:bldP spid="17" grpId="0" animBg="1"/>
      <p:bldP spid="18" grpId="0" animBg="1"/>
      <p:bldP spid="20" grpId="0"/>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15000">
              <a:schemeClr val="accent1">
                <a:tint val="66000"/>
                <a:satMod val="160000"/>
              </a:schemeClr>
            </a:gs>
            <a:gs pos="20000">
              <a:schemeClr val="bg1"/>
            </a:gs>
          </a:gsLst>
          <a:lin ang="5400000" scaled="0"/>
          <a:tileRect/>
        </a:gradFill>
        <a:effectLst/>
      </p:bgPr>
    </p:bg>
    <p:spTree>
      <p:nvGrpSpPr>
        <p:cNvPr id="1" name=""/>
        <p:cNvGrpSpPr/>
        <p:nvPr/>
      </p:nvGrpSpPr>
      <p:grpSpPr>
        <a:xfrm>
          <a:off x="0" y="0"/>
          <a:ext cx="0" cy="0"/>
          <a:chOff x="0" y="0"/>
          <a:chExt cx="0" cy="0"/>
        </a:xfrm>
      </p:grpSpPr>
      <p:sp>
        <p:nvSpPr>
          <p:cNvPr id="2" name="TextBox 1"/>
          <p:cNvSpPr txBox="1"/>
          <p:nvPr/>
        </p:nvSpPr>
        <p:spPr>
          <a:xfrm>
            <a:off x="495704" y="304800"/>
            <a:ext cx="6819496" cy="584775"/>
          </a:xfrm>
          <a:prstGeom prst="rect">
            <a:avLst/>
          </a:prstGeom>
          <a:noFill/>
        </p:spPr>
        <p:txBody>
          <a:bodyPr wrap="none" rtlCol="0">
            <a:spAutoFit/>
          </a:bodyPr>
          <a:lstStyle/>
          <a:p>
            <a:r>
              <a:rPr lang="en-US" sz="3200" dirty="0" smtClean="0">
                <a:latin typeface="Book Antiqua" pitchFamily="18" charset="0"/>
              </a:rPr>
              <a:t>Challenges – Court Case Documents</a:t>
            </a:r>
          </a:p>
        </p:txBody>
      </p:sp>
      <p:pic>
        <p:nvPicPr>
          <p:cNvPr id="3" name="Picture 7"/>
          <p:cNvPicPr>
            <a:picLocks noChangeAspect="1" noChangeArrowheads="1"/>
          </p:cNvPicPr>
          <p:nvPr/>
        </p:nvPicPr>
        <p:blipFill>
          <a:blip r:embed="rId3" cstate="print"/>
          <a:srcRect/>
          <a:stretch>
            <a:fillRect/>
          </a:stretch>
        </p:blipFill>
        <p:spPr bwMode="auto">
          <a:xfrm>
            <a:off x="457200" y="1143000"/>
            <a:ext cx="3657600" cy="4876800"/>
          </a:xfrm>
          <a:prstGeom prst="rect">
            <a:avLst/>
          </a:prstGeom>
          <a:noFill/>
          <a:ln w="9525">
            <a:noFill/>
            <a:miter lim="800000"/>
            <a:headEnd/>
            <a:tailEnd/>
          </a:ln>
          <a:effectLst>
            <a:outerShdw blurRad="50800" dist="38100" dir="8100000" algn="tr" rotWithShape="0">
              <a:prstClr val="black">
                <a:alpha val="40000"/>
              </a:prstClr>
            </a:outerShdw>
          </a:effectLst>
        </p:spPr>
      </p:pic>
      <p:sp>
        <p:nvSpPr>
          <p:cNvPr id="4" name="TextBox 3"/>
          <p:cNvSpPr txBox="1"/>
          <p:nvPr/>
        </p:nvSpPr>
        <p:spPr>
          <a:xfrm>
            <a:off x="4191000" y="1524000"/>
            <a:ext cx="4648200" cy="3693319"/>
          </a:xfrm>
          <a:prstGeom prst="rect">
            <a:avLst/>
          </a:prstGeom>
          <a:noFill/>
        </p:spPr>
        <p:txBody>
          <a:bodyPr wrap="square" rtlCol="0">
            <a:spAutoFit/>
          </a:bodyPr>
          <a:lstStyle/>
          <a:p>
            <a:pPr lvl="0" algn="just">
              <a:buFont typeface="Wingdings" pitchFamily="2" charset="2"/>
              <a:buChar char="Ø"/>
            </a:pPr>
            <a:r>
              <a:rPr lang="en-US" dirty="0" smtClean="0">
                <a:latin typeface="Lucida Sans Unicode" pitchFamily="34" charset="0"/>
                <a:cs typeface="Lucida Sans Unicode" pitchFamily="34" charset="0"/>
              </a:rPr>
              <a:t> Court Cases are not very well structured!</a:t>
            </a:r>
          </a:p>
          <a:p>
            <a:pPr lvl="0" algn="just">
              <a:buFont typeface="Wingdings" pitchFamily="2" charset="2"/>
              <a:buChar char="Ø"/>
            </a:pPr>
            <a:endParaRPr lang="en-US" dirty="0">
              <a:latin typeface="Lucida Sans Unicode" pitchFamily="34" charset="0"/>
              <a:cs typeface="Lucida Sans Unicode" pitchFamily="34" charset="0"/>
            </a:endParaRPr>
          </a:p>
          <a:p>
            <a:pPr lvl="0" algn="just">
              <a:buFont typeface="Wingdings" pitchFamily="2" charset="2"/>
              <a:buChar char="Ø"/>
            </a:pPr>
            <a:r>
              <a:rPr lang="en-US" dirty="0" smtClean="0">
                <a:latin typeface="Lucida Sans Unicode" pitchFamily="34" charset="0"/>
                <a:cs typeface="Lucida Sans Unicode" pitchFamily="34" charset="0"/>
              </a:rPr>
              <a:t> More difficult to parse information</a:t>
            </a:r>
          </a:p>
          <a:p>
            <a:pPr lvl="0" algn="just">
              <a:buFont typeface="Wingdings" pitchFamily="2" charset="2"/>
              <a:buChar char="Ø"/>
            </a:pPr>
            <a:endParaRPr lang="en-US" dirty="0">
              <a:latin typeface="Lucida Sans Unicode" pitchFamily="34" charset="0"/>
              <a:cs typeface="Lucida Sans Unicode" pitchFamily="34" charset="0"/>
            </a:endParaRPr>
          </a:p>
          <a:p>
            <a:pPr lvl="0" algn="just">
              <a:buFont typeface="Wingdings" pitchFamily="2" charset="2"/>
              <a:buChar char="Ø"/>
            </a:pPr>
            <a:r>
              <a:rPr lang="en-US" dirty="0" smtClean="0">
                <a:latin typeface="Lucida Sans Unicode" pitchFamily="34" charset="0"/>
                <a:cs typeface="Lucida Sans Unicode" pitchFamily="34" charset="0"/>
              </a:rPr>
              <a:t> PACER – an electronic system to access databases for U.S. Courts - requires one to know party/assignee name, case number/type, etc. which may not be known</a:t>
            </a:r>
          </a:p>
          <a:p>
            <a:pPr lvl="0" algn="just">
              <a:buFont typeface="Wingdings" pitchFamily="2" charset="2"/>
              <a:buChar char="Ø"/>
            </a:pPr>
            <a:endParaRPr lang="en-US" dirty="0" smtClean="0">
              <a:latin typeface="Lucida Sans Unicode" pitchFamily="34" charset="0"/>
              <a:cs typeface="Lucida Sans Unicode" pitchFamily="34" charset="0"/>
            </a:endParaRPr>
          </a:p>
          <a:p>
            <a:pPr lvl="0" algn="just">
              <a:buFont typeface="Wingdings" pitchFamily="2" charset="2"/>
              <a:buChar char="Ø"/>
            </a:pPr>
            <a:r>
              <a:rPr lang="en-US" dirty="0" smtClean="0">
                <a:latin typeface="Lucida Sans Unicode" pitchFamily="34" charset="0"/>
                <a:cs typeface="Lucida Sans Unicode" pitchFamily="34" charset="0"/>
              </a:rPr>
              <a:t> Documents are available as image files</a:t>
            </a:r>
          </a:p>
        </p:txBody>
      </p:sp>
      <p:sp>
        <p:nvSpPr>
          <p:cNvPr id="5" name="Date Placeholder 4"/>
          <p:cNvSpPr>
            <a:spLocks noGrp="1"/>
          </p:cNvSpPr>
          <p:nvPr>
            <p:ph type="dt" sz="half" idx="10"/>
          </p:nvPr>
        </p:nvSpPr>
        <p:spPr/>
        <p:txBody>
          <a:bodyPr/>
          <a:lstStyle/>
          <a:p>
            <a:r>
              <a:rPr lang="en-US" smtClean="0"/>
              <a:t>5/24/2011</a:t>
            </a:r>
            <a:endParaRPr lang="en-US"/>
          </a:p>
        </p:txBody>
      </p:sp>
      <p:sp>
        <p:nvSpPr>
          <p:cNvPr id="6" name="Slide Number Placeholder 5"/>
          <p:cNvSpPr>
            <a:spLocks noGrp="1"/>
          </p:cNvSpPr>
          <p:nvPr>
            <p:ph type="sldNum" sz="quarter" idx="12"/>
          </p:nvPr>
        </p:nvSpPr>
        <p:spPr/>
        <p:txBody>
          <a:bodyPr/>
          <a:lstStyle/>
          <a:p>
            <a:fld id="{02B7F9B6-6DF0-44EF-B764-F741D4052E49}" type="slidenum">
              <a:rPr lang="en-US" smtClean="0"/>
              <a:pPr/>
              <a:t>9</a:t>
            </a:fld>
            <a:endParaRPr lang="en-US"/>
          </a:p>
        </p:txBody>
      </p:sp>
    </p:spTree>
  </p:cSld>
  <p:clrMapOvr>
    <a:masterClrMapping/>
  </p:clrMapOvr>
  <p:transition>
    <p:fade thruBlk="1"/>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1738</TotalTime>
  <Words>2454</Words>
  <Application>Microsoft Office PowerPoint</Application>
  <PresentationFormat>On-screen Show (4:3)</PresentationFormat>
  <Paragraphs>505</Paragraphs>
  <Slides>33</Slides>
  <Notes>30</Notes>
  <HiddenSlides>0</HiddenSlides>
  <MMClips>0</MMClips>
  <ScaleCrop>false</ScaleCrop>
  <HeadingPairs>
    <vt:vector size="4" baseType="variant">
      <vt:variant>
        <vt:lpstr>Theme</vt:lpstr>
      </vt:variant>
      <vt:variant>
        <vt:i4>3</vt:i4>
      </vt:variant>
      <vt:variant>
        <vt:lpstr>Slide Titles</vt:lpstr>
      </vt:variant>
      <vt:variant>
        <vt:i4>33</vt:i4>
      </vt:variant>
    </vt:vector>
  </HeadingPairs>
  <TitlesOfParts>
    <vt:vector size="36" baseType="lpstr">
      <vt:lpstr>Office Theme</vt:lpstr>
      <vt:lpstr>1_Office Theme</vt:lpstr>
      <vt:lpstr>2_Office Theme</vt:lpstr>
      <vt:lpstr>Bio-REGNET An Ontology to Integrate Multiple Information Domains in the Patent System</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Sid</dc:creator>
  <cp:lastModifiedBy>Sid</cp:lastModifiedBy>
  <cp:revision>446</cp:revision>
  <dcterms:created xsi:type="dcterms:W3CDTF">2011-05-21T04:30:18Z</dcterms:created>
  <dcterms:modified xsi:type="dcterms:W3CDTF">2012-05-01T01:49:14Z</dcterms:modified>
</cp:coreProperties>
</file>