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56" r:id="rId3"/>
    <p:sldId id="264" r:id="rId4"/>
    <p:sldId id="259" r:id="rId5"/>
    <p:sldId id="260" r:id="rId6"/>
    <p:sldId id="261" r:id="rId7"/>
    <p:sldId id="265" r:id="rId8"/>
    <p:sldId id="266" r:id="rId9"/>
    <p:sldId id="270" r:id="rId10"/>
    <p:sldId id="278" r:id="rId11"/>
    <p:sldId id="279" r:id="rId12"/>
    <p:sldId id="267" r:id="rId13"/>
    <p:sldId id="277" r:id="rId14"/>
    <p:sldId id="268" r:id="rId15"/>
    <p:sldId id="274" r:id="rId16"/>
    <p:sldId id="275" r:id="rId17"/>
    <p:sldId id="276" r:id="rId18"/>
    <p:sldId id="269" r:id="rId19"/>
    <p:sldId id="280" r:id="rId20"/>
    <p:sldId id="273" r:id="rId21"/>
    <p:sldId id="281" r:id="rId22"/>
    <p:sldId id="257" r:id="rId23"/>
    <p:sldId id="258" r:id="rId24"/>
    <p:sldId id="262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799" autoAdjust="0"/>
  </p:normalViewPr>
  <p:slideViewPr>
    <p:cSldViewPr>
      <p:cViewPr varScale="1">
        <p:scale>
          <a:sx n="48" d="100"/>
          <a:sy n="48" d="100"/>
        </p:scale>
        <p:origin x="-19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D26A6D-AEFC-45EF-8F0F-21ACBA4BF96F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2E30A4-111D-4B0F-B87C-FB9211F45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89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51B3B-6157-4ED2-95A0-409BB3F542B4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6734E-C4B5-40BC-9663-4C4302330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6734E-C4B5-40BC-9663-4C4302330F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26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6734E-C4B5-40BC-9663-4C4302330F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02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Medline/</a:t>
            </a:r>
            <a:r>
              <a:rPr lang="en-US" dirty="0" err="1" smtClean="0"/>
              <a:t>Pubmed</a:t>
            </a:r>
            <a:r>
              <a:rPr lang="en-US" dirty="0" smtClean="0"/>
              <a:t> facts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6734E-C4B5-40BC-9663-4C4302330F8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06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Engineering Informatics Lab at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Engineering Informatics Lab at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Engineering Informatics Lab at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3/29/2012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Engineering Informatics Lab at Stanford University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77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3/29/2012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Engineering Informatics Lab at Stanford University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338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3/29/2012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Engineering Informatics Lab at Stanford University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249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3/29/2012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Engineering Informatics Lab at Stanford University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965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3/29/2012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Engineering Informatics Lab at Stanford University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955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3/29/2012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Engineering Informatics Lab at Stanford University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9303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3/29/2012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Engineering Informatics Lab at Stanford University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454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3/29/2012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Engineering Informatics Lab at Stanford University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29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Engineering Informatics Lab at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3/29/2012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Engineering Informatics Lab at Stanford University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165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3/29/2012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Engineering Informatics Lab at Stanford University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019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3/29/2012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Engineering Informatics Lab at Stanford University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Engineering Informatics Lab at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Engineering Informatics Lab at Stanford University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Engineering Informatics Lab at Stanford University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Engineering Informatics Lab at Stanford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Engineering Informatics Lab at Stanford University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Engineering Informatics Lab at Stanford University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Engineering Informatics Lab at Stanford University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Engineering Informatics Lab at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D0D80-A0A4-4667-8C52-27EA53A7C56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3/29/2012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Engineering Informatics Lab at Stanford University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D0D80-A0A4-4667-8C52-27EA53A7C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21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Domain Ontologies to Improve Information Retrieval in Scientific Publications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Engineering Informatics Lab at Stanford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Enriching Existing Ontologies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Existing ontologies must be enriched to complete missing information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Multiple ontologies can be used to provide different classifications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>
                <a:solidFill>
                  <a:prstClr val="black">
                    <a:tint val="75000"/>
                  </a:prstClr>
                </a:solidFill>
              </a:rPr>
              <a:t>3/29/2012</a:t>
            </a:r>
            <a:endParaRPr lang="en-US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>
                <a:solidFill>
                  <a:prstClr val="black">
                    <a:tint val="75000"/>
                  </a:prstClr>
                </a:solidFill>
              </a:rPr>
              <a:t>Engineering Informatics Lab at Stanford University</a:t>
            </a:r>
            <a:endParaRPr lang="en-US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sz="1600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24862" y="3352800"/>
            <a:ext cx="1823738" cy="1524000"/>
            <a:chOff x="6024862" y="3124200"/>
            <a:chExt cx="1823738" cy="1524000"/>
          </a:xfrm>
        </p:grpSpPr>
        <p:grpSp>
          <p:nvGrpSpPr>
            <p:cNvPr id="15" name="Group 14"/>
            <p:cNvGrpSpPr/>
            <p:nvPr/>
          </p:nvGrpSpPr>
          <p:grpSpPr>
            <a:xfrm>
              <a:off x="6024862" y="3124200"/>
              <a:ext cx="990600" cy="533400"/>
              <a:chOff x="5715000" y="2362200"/>
              <a:chExt cx="990600" cy="53340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5943600" y="2362200"/>
                <a:ext cx="457200" cy="1905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6248400" y="2705100"/>
                <a:ext cx="457200" cy="1905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5715000" y="2705100"/>
                <a:ext cx="457200" cy="1905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" name="Straight Arrow Connector 10"/>
              <p:cNvCxnSpPr>
                <a:stCxn id="9" idx="0"/>
              </p:cNvCxnSpPr>
              <p:nvPr/>
            </p:nvCxnSpPr>
            <p:spPr>
              <a:xfrm flipV="1">
                <a:off x="5943600" y="2581275"/>
                <a:ext cx="228600" cy="1238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3" name="Straight Arrow Connector 12"/>
              <p:cNvCxnSpPr>
                <a:stCxn id="8" idx="0"/>
                <a:endCxn id="7" idx="2"/>
              </p:cNvCxnSpPr>
              <p:nvPr/>
            </p:nvCxnSpPr>
            <p:spPr>
              <a:xfrm flipH="1" flipV="1">
                <a:off x="6172200" y="2552700"/>
                <a:ext cx="304800" cy="152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6024862" y="4114800"/>
              <a:ext cx="990600" cy="533400"/>
              <a:chOff x="5715000" y="2362200"/>
              <a:chExt cx="990600" cy="533400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5943600" y="2362200"/>
                <a:ext cx="457200" cy="190500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6248400" y="2705100"/>
                <a:ext cx="457200" cy="190500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5715000" y="2705100"/>
                <a:ext cx="457200" cy="190500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0" name="Straight Arrow Connector 19"/>
              <p:cNvCxnSpPr>
                <a:stCxn id="19" idx="0"/>
              </p:cNvCxnSpPr>
              <p:nvPr/>
            </p:nvCxnSpPr>
            <p:spPr>
              <a:xfrm flipV="1">
                <a:off x="5943600" y="2581275"/>
                <a:ext cx="228600" cy="1238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</p:cxnSp>
          <p:cxnSp>
            <p:nvCxnSpPr>
              <p:cNvPr id="21" name="Straight Arrow Connector 20"/>
              <p:cNvCxnSpPr>
                <a:stCxn id="18" idx="0"/>
                <a:endCxn id="17" idx="2"/>
              </p:cNvCxnSpPr>
              <p:nvPr/>
            </p:nvCxnSpPr>
            <p:spPr>
              <a:xfrm flipH="1" flipV="1">
                <a:off x="6172200" y="2552700"/>
                <a:ext cx="304800" cy="152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7091662" y="3219450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MeSH</a:t>
              </a:r>
              <a:endParaRPr lang="en-US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52706" y="4149209"/>
              <a:ext cx="519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NCI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sp>
        <p:nvSpPr>
          <p:cNvPr id="24" name="Right Arrow 23"/>
          <p:cNvSpPr/>
          <p:nvPr/>
        </p:nvSpPr>
        <p:spPr>
          <a:xfrm rot="10800000">
            <a:off x="5257800" y="3962400"/>
            <a:ext cx="5334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763155"/>
              </p:ext>
            </p:extLst>
          </p:nvPr>
        </p:nvGraphicFramePr>
        <p:xfrm>
          <a:off x="464845" y="2438400"/>
          <a:ext cx="4640556" cy="251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3555"/>
                <a:gridCol w="2667001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Ontology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NDF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Concept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Pamidronate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Synonyms from NDF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effectLst/>
                        </a:rPr>
                        <a:t>APD, </a:t>
                      </a:r>
                      <a:r>
                        <a:rPr lang="en-US" sz="1600" kern="1200" dirty="0" err="1" smtClean="0">
                          <a:effectLst/>
                        </a:rPr>
                        <a:t>Amidronate</a:t>
                      </a:r>
                      <a:r>
                        <a:rPr lang="en-US" sz="1600" kern="1200" dirty="0" smtClean="0">
                          <a:effectLst/>
                        </a:rPr>
                        <a:t>, ...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Synonyms from MeSH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effectLst/>
                        </a:rPr>
                        <a:t>pamidronate</a:t>
                      </a:r>
                      <a:r>
                        <a:rPr lang="en-US" sz="1600" kern="1200" dirty="0" smtClean="0">
                          <a:effectLst/>
                        </a:rPr>
                        <a:t> calcium, </a:t>
                      </a:r>
                      <a:r>
                        <a:rPr lang="en-US" sz="1600" kern="1200" dirty="0" err="1" smtClean="0">
                          <a:effectLst/>
                        </a:rPr>
                        <a:t>pamidronate</a:t>
                      </a:r>
                      <a:r>
                        <a:rPr lang="en-US" sz="1600" kern="1200" dirty="0" smtClean="0">
                          <a:effectLst/>
                        </a:rPr>
                        <a:t> monosodium, </a:t>
                      </a:r>
                      <a:r>
                        <a:rPr lang="en-US" sz="1600" kern="1200" dirty="0" err="1" smtClean="0">
                          <a:effectLst/>
                        </a:rPr>
                        <a:t>aredia</a:t>
                      </a:r>
                      <a:endParaRPr lang="en-US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Synonyms from NCI</a:t>
                      </a:r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Pamidronic</a:t>
                      </a:r>
                      <a:r>
                        <a:rPr lang="en-US" sz="1600" baseline="0" dirty="0" smtClean="0"/>
                        <a:t> acid, </a:t>
                      </a:r>
                      <a:r>
                        <a:rPr lang="en-US" sz="1600" baseline="0" dirty="0" err="1" smtClean="0"/>
                        <a:t>pamidronate</a:t>
                      </a:r>
                      <a:r>
                        <a:rPr lang="en-US" sz="1600" baseline="0" dirty="0" smtClean="0"/>
                        <a:t> disodium, …</a:t>
                      </a:r>
                      <a:endParaRPr lang="en-US" sz="1600" dirty="0" smtClean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tx2"/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00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</a:t>
            </a:r>
          </a:p>
          <a:p>
            <a:r>
              <a:rPr lang="en-US" dirty="0" smtClean="0"/>
              <a:t>With Query Expansion (Suggested Sources)</a:t>
            </a:r>
          </a:p>
          <a:p>
            <a:r>
              <a:rPr lang="en-US" dirty="0" smtClean="0"/>
              <a:t>Using Enriched Ontologies</a:t>
            </a:r>
          </a:p>
          <a:p>
            <a:r>
              <a:rPr lang="en-US"/>
              <a:t>Multiple Query Expansions per </a:t>
            </a:r>
            <a:r>
              <a:rPr lang="en-US" smtClean="0"/>
              <a:t>query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/>
              <a:t>3/29/2012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Engineering Informatics Lab at Stanford University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/>
              <a:t>11</a:t>
            </a:fld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tx2"/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789347"/>
              </p:ext>
            </p:extLst>
          </p:nvPr>
        </p:nvGraphicFramePr>
        <p:xfrm>
          <a:off x="2819400" y="3962400"/>
          <a:ext cx="3429000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/>
                <a:gridCol w="17145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Summary of 2007 TREC genomics track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effectLst/>
                        </a:rPr>
                        <a:t>0.3286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0.0329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0.1862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0.1897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774607"/>
              </p:ext>
            </p:extLst>
          </p:nvPr>
        </p:nvGraphicFramePr>
        <p:xfrm>
          <a:off x="457200" y="1905000"/>
          <a:ext cx="8229600" cy="3942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80730"/>
                <a:gridCol w="519147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Domain Knowledge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205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What [SIGNS OR SYMPTOMS] of anxiety disorder are related to coronary artery disease?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Symptom Ontology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206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What [TOXICITIES] are associated with zoledronic acid?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NCI Thesaurus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207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What [TOXICITIES] are associated with etidronate?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NCI Thesaurus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211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What [ANTIBODIES] have been used to detect protein PSD-95?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MeSH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229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What [SIGNS OR SYMPTOMS] are caused by human parvovirus infection?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Symptom Ontology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231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What [TUMOR TYPES] are found in zebrafish?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MeSH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/>
              <a:t>3/29/2012</a:t>
            </a:r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Engineering Informatics Lab at Stanford University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/>
              <a:t>12</a:t>
            </a:fld>
            <a:endParaRPr lang="en-US" sz="1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tx2"/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79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Queries are used without modification, e.g.,</a:t>
            </a:r>
          </a:p>
          <a:p>
            <a:pPr lvl="1"/>
            <a:r>
              <a:rPr lang="en-US" dirty="0"/>
              <a:t>“What [ANTIBODIES] have been used to detect protein PSD-95?”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What [SIGNS OR SYMPTOMS] of anxiety disorder are related to coronary artery disease</a:t>
            </a:r>
            <a:r>
              <a:rPr lang="en-US" dirty="0" smtClean="0"/>
              <a:t>?”</a:t>
            </a:r>
          </a:p>
          <a:p>
            <a:endParaRPr lang="en-US" dirty="0"/>
          </a:p>
          <a:p>
            <a:r>
              <a:rPr lang="en-US" dirty="0" smtClean="0"/>
              <a:t>Document MAP: 0.277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/>
              <a:t>3/29/2012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Engineering Informatics Lab at Stanford University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/>
              <a:t>13</a:t>
            </a:fld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tx2"/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Queries are formulated in ‘AND’ clauses: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“[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Tumor][MeSH]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AND zebrafish” 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=&gt; 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(Tumor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, Neoplasm, Carcinoma, Leukemia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…) AND zebrafish</a:t>
            </a:r>
          </a:p>
          <a:p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/>
              <a:t>Document MAP: 0.347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/>
              <a:t>3/29/2012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Engineering Informatics Lab at Stanford University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/>
              <a:t>14</a:t>
            </a:fld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tx2"/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Query Expansion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Expansion can be performed on multiple terms in the query</a:t>
            </a:r>
          </a:p>
          <a:p>
            <a:r>
              <a:rPr lang="en-US" dirty="0" smtClean="0"/>
              <a:t>Example: </a:t>
            </a:r>
            <a:r>
              <a:rPr lang="en-US" i="1" dirty="0" smtClean="0"/>
              <a:t>Coronary Artery Disease =&gt; {Coronary heart disease, coronary disease, CAD, …}</a:t>
            </a:r>
          </a:p>
          <a:p>
            <a:endParaRPr lang="en-US" i="1" dirty="0" smtClean="0"/>
          </a:p>
          <a:p>
            <a:pPr marL="0" indent="0" algn="ctr">
              <a:buNone/>
            </a:pPr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</a:rPr>
              <a:t>[Tumor][MeSH] AND </a:t>
            </a:r>
            <a:r>
              <a:rPr lang="en-US" sz="2800" i="1" dirty="0" err="1" smtClean="0">
                <a:solidFill>
                  <a:schemeClr val="tx2">
                    <a:lumMod val="50000"/>
                  </a:schemeClr>
                </a:solidFill>
              </a:rPr>
              <a:t>zebrafish</a:t>
            </a:r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</a:rPr>
              <a:t>[MeSH} </a:t>
            </a:r>
          </a:p>
          <a:p>
            <a:pPr marL="0" indent="0" algn="ctr">
              <a:buNone/>
            </a:pPr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</a:rPr>
              <a:t>=&gt; </a:t>
            </a:r>
          </a:p>
          <a:p>
            <a:pPr marL="0" indent="0" algn="ctr">
              <a:buNone/>
            </a:pPr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</a:rPr>
              <a:t>(tumor, neoplasm, …) AND (zebrafish, </a:t>
            </a:r>
            <a:r>
              <a:rPr lang="en-US" sz="2800" i="1" dirty="0" err="1" smtClean="0">
                <a:solidFill>
                  <a:schemeClr val="tx2">
                    <a:lumMod val="50000"/>
                  </a:schemeClr>
                </a:solidFill>
              </a:rPr>
              <a:t>danio</a:t>
            </a:r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tx2">
                    <a:lumMod val="50000"/>
                  </a:schemeClr>
                </a:solidFill>
              </a:rPr>
              <a:t>rerio</a:t>
            </a:r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</a:rPr>
              <a:t>, …)</a:t>
            </a:r>
          </a:p>
          <a:p>
            <a:pPr marL="0" indent="0" algn="ctr">
              <a:buNone/>
            </a:pPr>
            <a:endParaRPr lang="en-US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/>
              <a:t>Document MAP</a:t>
            </a:r>
            <a:r>
              <a:rPr lang="en-US" smtClean="0"/>
              <a:t>: 0.352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/>
              <a:t>3/29/2012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Engineering Informatics Lab at Stanford University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/>
              <a:t>15</a:t>
            </a:fld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tx2"/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Enriched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Marginal improvement over basic enhanced models</a:t>
            </a:r>
          </a:p>
          <a:p>
            <a:r>
              <a:rPr lang="en-US" dirty="0" smtClean="0"/>
              <a:t>Document MAP: 0.352</a:t>
            </a:r>
          </a:p>
          <a:p>
            <a:r>
              <a:rPr lang="en-US" dirty="0" smtClean="0"/>
              <a:t>Why is the improvement only marginal?</a:t>
            </a:r>
          </a:p>
          <a:p>
            <a:pPr lvl="1"/>
            <a:r>
              <a:rPr lang="en-US" dirty="0" smtClean="0"/>
              <a:t>Framework for enrichment based on synonymy is rigid, i.e., relevant terms that are entirely missing in the ontology are still not included</a:t>
            </a:r>
          </a:p>
          <a:p>
            <a:pPr lvl="1"/>
            <a:r>
              <a:rPr lang="en-US" dirty="0" smtClean="0"/>
              <a:t>Relevant terms that are classified differently are never included in the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/>
              <a:t>3/29/2012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Engineering Informatics Lab at Stanford University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/>
              <a:t>16</a:t>
            </a:fld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tx2"/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Expert knowledge is valuable</a:t>
            </a:r>
          </a:p>
          <a:p>
            <a:pPr algn="just"/>
            <a:r>
              <a:rPr lang="en-US" dirty="0" smtClean="0"/>
              <a:t>We extend MINOE, a co-occurrence based visualization tool, originally </a:t>
            </a:r>
            <a:r>
              <a:rPr lang="en-US" dirty="0"/>
              <a:t>designed for exploring marine ecosystems </a:t>
            </a:r>
            <a:endParaRPr lang="en-US" dirty="0" smtClean="0"/>
          </a:p>
          <a:p>
            <a:pPr algn="just"/>
            <a:r>
              <a:rPr lang="en-US" dirty="0" smtClean="0"/>
              <a:t>User can browse (or search) documents through ontologies and visualize interactions between concepts</a:t>
            </a:r>
          </a:p>
          <a:p>
            <a:pPr marL="0" indent="0" algn="ctr">
              <a:buNone/>
            </a:pPr>
            <a:r>
              <a:rPr lang="en-US" b="1" dirty="0" smtClean="0"/>
              <a:t>SEE DEMO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/>
              <a:t>3/29/2012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Engineering Informatics Lab at Stanford University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/>
              <a:t>17</a:t>
            </a:fld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tx2"/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methodologies must be based on semantics in order to tackle terminology inconsistency</a:t>
            </a:r>
          </a:p>
          <a:p>
            <a:r>
              <a:rPr lang="en-US" dirty="0" smtClean="0"/>
              <a:t>Domain ontologies provide these semantics</a:t>
            </a:r>
          </a:p>
          <a:p>
            <a:r>
              <a:rPr lang="en-US" dirty="0" smtClean="0"/>
              <a:t>Domain ontologies need to be modified (or enriched) in order to fulfill information needs</a:t>
            </a:r>
          </a:p>
          <a:p>
            <a:r>
              <a:rPr lang="en-US" dirty="0" smtClean="0"/>
              <a:t>User interaction is important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/>
              <a:t>3/29/2012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Engineering Informatics Lab at Stanford University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/>
              <a:t>18</a:t>
            </a:fld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tx2"/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2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Using multiple enriched ontologies may </a:t>
            </a:r>
            <a:r>
              <a:rPr lang="en-US" dirty="0" smtClean="0"/>
              <a:t>provide the necessary terms</a:t>
            </a:r>
          </a:p>
          <a:p>
            <a:pPr algn="just"/>
            <a:r>
              <a:rPr lang="en-US" dirty="0" smtClean="0"/>
              <a:t>MeSH Descriptors are provided for every publication during indexing and can potentially improve results</a:t>
            </a:r>
          </a:p>
          <a:p>
            <a:pPr algn="just"/>
            <a:r>
              <a:rPr lang="en-US" dirty="0" smtClean="0"/>
              <a:t>Implement Okapi model for scoring documents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/>
              <a:t>3/29/2012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Engineering Informatics Lab at Stanford University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/>
              <a:t>19</a:t>
            </a:fld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tx2"/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b="1" u="sng" dirty="0" smtClean="0"/>
              <a:t>Data</a:t>
            </a:r>
            <a:endParaRPr lang="en-US" sz="4400" b="1" u="sng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/>
              <a:t>3/29/2012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Engineering Informatics Lab at Stanford University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/>
              <a:t>2</a:t>
            </a:fld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Engineering Informatics Lab at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264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Scientific literature is an important source of information</a:t>
            </a:r>
          </a:p>
          <a:p>
            <a:pPr algn="just"/>
            <a:r>
              <a:rPr lang="en-US" dirty="0" smtClean="0"/>
              <a:t>Retrieving </a:t>
            </a:r>
            <a:r>
              <a:rPr lang="en-US" b="1" dirty="0" smtClean="0"/>
              <a:t>relevant</a:t>
            </a:r>
            <a:r>
              <a:rPr lang="en-US" dirty="0" smtClean="0"/>
              <a:t> information from scientific publications is challenging</a:t>
            </a:r>
          </a:p>
          <a:p>
            <a:pPr algn="just"/>
            <a:r>
              <a:rPr lang="en-US" dirty="0" smtClean="0"/>
              <a:t>Domain terminology is used inconsistently in scientific publications</a:t>
            </a:r>
          </a:p>
          <a:p>
            <a:pPr algn="just"/>
            <a:r>
              <a:rPr lang="en-US" dirty="0" smtClean="0"/>
              <a:t>Increasing amounts of information amplify the problem</a:t>
            </a:r>
          </a:p>
          <a:p>
            <a:pPr algn="just"/>
            <a:r>
              <a:rPr lang="en-US" dirty="0" smtClean="0"/>
              <a:t>Improved methodologies based on semantics are required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/>
              <a:t>3/29/2012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Engineering Informatics Lab at Stanford University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/>
              <a:t>21</a:t>
            </a:fld>
            <a:endParaRPr lang="en-US" sz="1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tx2"/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Text REtrieval Conference (TREC) organized by NIST has showcased many successful methods</a:t>
            </a:r>
          </a:p>
          <a:p>
            <a:pPr algn="just"/>
            <a:r>
              <a:rPr lang="en-US" dirty="0" smtClean="0"/>
              <a:t>The Genomics track focused on full-text scientific publications from 49 prominent journals</a:t>
            </a:r>
          </a:p>
          <a:p>
            <a:r>
              <a:rPr lang="en-US" dirty="0" smtClean="0"/>
              <a:t>Methodologies involved:</a:t>
            </a:r>
          </a:p>
          <a:p>
            <a:pPr lvl="1"/>
            <a:r>
              <a:rPr lang="en-US" dirty="0" smtClean="0"/>
              <a:t> Use of Synonymy from ontologies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Language based models</a:t>
            </a:r>
          </a:p>
          <a:p>
            <a:pPr lvl="1"/>
            <a:r>
              <a:rPr lang="en-US" dirty="0" smtClean="0"/>
              <a:t> Query expansion and annotations</a:t>
            </a:r>
          </a:p>
          <a:p>
            <a:pPr lvl="1"/>
            <a:r>
              <a:rPr lang="en-US" dirty="0" smtClean="0"/>
              <a:t> Okapi scoring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/>
              <a:t>3/29/2012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Engineering Informatics Lab at Stanford University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/>
              <a:t>22</a:t>
            </a:fld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tx2"/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Understand </a:t>
            </a:r>
            <a:r>
              <a:rPr lang="en-US" b="1" dirty="0" smtClean="0"/>
              <a:t>how </a:t>
            </a:r>
            <a:r>
              <a:rPr lang="en-US" dirty="0" smtClean="0"/>
              <a:t>domain ontologies can be leveraged</a:t>
            </a:r>
          </a:p>
          <a:p>
            <a:pPr algn="just"/>
            <a:r>
              <a:rPr lang="en-US" dirty="0" smtClean="0"/>
              <a:t>Understand </a:t>
            </a:r>
            <a:r>
              <a:rPr lang="en-US" b="1" dirty="0" smtClean="0"/>
              <a:t>which</a:t>
            </a:r>
            <a:r>
              <a:rPr lang="en-US" dirty="0" smtClean="0"/>
              <a:t> domain ontologies can be leveraged</a:t>
            </a:r>
          </a:p>
          <a:p>
            <a:pPr algn="just"/>
            <a:r>
              <a:rPr lang="en-US" dirty="0" smtClean="0"/>
              <a:t>Develop a knowledge-based approach to integrate domain knowledge with search mechanism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/>
              <a:t>3/29/2012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Engineering Informatics Lab at Stanford University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/>
              <a:t>23</a:t>
            </a:fld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tx2"/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Genomics 2007 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Over 162,000 full-text scientific publications from 49 prominent journals in biomedicine</a:t>
            </a:r>
          </a:p>
          <a:p>
            <a:pPr algn="just"/>
            <a:r>
              <a:rPr lang="en-US" dirty="0" smtClean="0"/>
              <a:t>Metadata available through MEDLINE</a:t>
            </a:r>
          </a:p>
          <a:p>
            <a:pPr algn="just"/>
            <a:r>
              <a:rPr lang="en-US" dirty="0" smtClean="0"/>
              <a:t>Tasks involve passage, document, and feature retrieval</a:t>
            </a:r>
          </a:p>
          <a:p>
            <a:pPr algn="just"/>
            <a:r>
              <a:rPr lang="en-US" dirty="0" smtClean="0"/>
              <a:t>Methodologies are evaluated on their response to 36 topics (‘queries’)</a:t>
            </a:r>
          </a:p>
          <a:p>
            <a:pPr algn="just"/>
            <a:r>
              <a:rPr lang="en-US" dirty="0" smtClean="0"/>
              <a:t>The topics are categorized based on 13 entity types (Proteins, Genes, etc.)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dirty="0" smtClean="0"/>
              <a:t>3/29/2012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Engineering Informatics Lab at Stanford University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/>
              <a:t>3</a:t>
            </a:fld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tx2"/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BioPortal is an integrated resource for biomedical ontologies</a:t>
            </a:r>
          </a:p>
          <a:p>
            <a:pPr algn="just"/>
            <a:r>
              <a:rPr lang="en-US" dirty="0" smtClean="0"/>
              <a:t>Currently indexes over 300 ontologies including Medical Subject Headings and Gene Ontology</a:t>
            </a:r>
          </a:p>
          <a:p>
            <a:pPr algn="just"/>
            <a:r>
              <a:rPr lang="en-US" dirty="0" smtClean="0"/>
              <a:t>Provides a comprehensive web service, abstracting the formats and API’s of all underlying ontologies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/>
              <a:t>3/29/2012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Engineering Informatics Lab at Stanford University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/>
              <a:t>4</a:t>
            </a:fld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tx2"/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b="1" u="sng" dirty="0" smtClean="0"/>
              <a:t>Methodology</a:t>
            </a:r>
            <a:endParaRPr lang="en-US" sz="4400" b="1" u="sng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/>
              <a:t>3/29/2012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Engineering Informatics Lab at Stanford University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/>
              <a:t>5</a:t>
            </a:fld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</a:t>
            </a:r>
            <a:r>
              <a:rPr lang="en-US" dirty="0" smtClean="0"/>
              <a:t> is Domain Knowledge Integrated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Both"/>
            </a:pPr>
            <a:r>
              <a:rPr lang="en-US" dirty="0" smtClean="0"/>
              <a:t>Annotating Documents prior to indexing</a:t>
            </a:r>
          </a:p>
          <a:p>
            <a:pPr lvl="1"/>
            <a:r>
              <a:rPr lang="en-US" dirty="0" smtClean="0"/>
              <a:t>Response time is fast</a:t>
            </a:r>
          </a:p>
          <a:p>
            <a:pPr lvl="1"/>
            <a:r>
              <a:rPr lang="en-US" dirty="0" smtClean="0"/>
              <a:t>Not flexible, the entire index has to be updated if a new ontology needs to be added</a:t>
            </a:r>
          </a:p>
          <a:p>
            <a:pPr lvl="1"/>
            <a:r>
              <a:rPr lang="en-US" dirty="0" smtClean="0"/>
              <a:t>Indexes can grow very large</a:t>
            </a:r>
          </a:p>
          <a:p>
            <a:pPr marL="0" indent="0">
              <a:buNone/>
            </a:pPr>
            <a:r>
              <a:rPr lang="en-US" dirty="0" smtClean="0"/>
              <a:t>(2) Query Expansion</a:t>
            </a:r>
          </a:p>
          <a:p>
            <a:pPr lvl="1"/>
            <a:r>
              <a:rPr lang="en-US" dirty="0" smtClean="0"/>
              <a:t>Response time is slower</a:t>
            </a:r>
          </a:p>
          <a:p>
            <a:pPr lvl="1"/>
            <a:r>
              <a:rPr lang="en-US" dirty="0" smtClean="0"/>
              <a:t>Very flexible, ontologies can be dynamically chosen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/>
              <a:t>3/29/2012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Engineering Informatics Lab at Stanford University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/>
              <a:t>6</a:t>
            </a:fld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tx2"/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TREC Queries are first manually pre-processed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“What [TUMOR TYPES] are found in zebrafish?”</a:t>
            </a:r>
          </a:p>
          <a:p>
            <a:pPr marL="0" lvl="1" indent="0" algn="ctr">
              <a:buNone/>
            </a:pPr>
            <a:r>
              <a:rPr lang="en-US" sz="3200" i="1" dirty="0">
                <a:solidFill>
                  <a:schemeClr val="tx2">
                    <a:lumMod val="50000"/>
                  </a:schemeClr>
                </a:solidFill>
              </a:rPr>
              <a:t>=&gt;</a:t>
            </a:r>
          </a:p>
          <a:p>
            <a:pPr marL="0" lvl="1" indent="0" algn="ctr">
              <a:buNone/>
            </a:pPr>
            <a:r>
              <a:rPr lang="en-US" sz="3200" i="1" dirty="0">
                <a:solidFill>
                  <a:schemeClr val="tx2">
                    <a:lumMod val="50000"/>
                  </a:schemeClr>
                </a:solidFill>
              </a:rPr>
              <a:t>“[Tumor][MeSH] AND zebrafish”</a:t>
            </a:r>
          </a:p>
          <a:p>
            <a:pPr marL="457200" lvl="1" indent="0" algn="ctr">
              <a:buNone/>
            </a:pPr>
            <a:endParaRPr lang="en-US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/>
              <a:t>[Tumor] indicates term that has to be expanded</a:t>
            </a:r>
          </a:p>
          <a:p>
            <a:r>
              <a:rPr lang="en-US" dirty="0" smtClean="0"/>
              <a:t>[MeSH] indicates ontology that should be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/>
              <a:t>3/29/2012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Engineering Informatics Lab at Stanford University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/>
              <a:t>7</a:t>
            </a:fld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tx2"/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pre-processed query is automatically expanded using BioPortal’s API</a:t>
            </a:r>
          </a:p>
          <a:p>
            <a:pPr marL="0" indent="0" algn="ctr">
              <a:buNone/>
            </a:pPr>
            <a:r>
              <a:rPr lang="en-US" sz="3000" i="1" dirty="0" smtClean="0">
                <a:solidFill>
                  <a:schemeClr val="tx2">
                    <a:lumMod val="50000"/>
                  </a:schemeClr>
                </a:solidFill>
              </a:rPr>
              <a:t>[Tumor][MeSH] =&gt; {Tumor, Neoplasm, Carcinoma, Leukemia …}</a:t>
            </a:r>
            <a:endParaRPr lang="en-US" sz="3000" i="1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85800" y="1524000"/>
            <a:ext cx="4223288" cy="1800387"/>
            <a:chOff x="1600200" y="1447800"/>
            <a:chExt cx="4223288" cy="1800387"/>
          </a:xfrm>
        </p:grpSpPr>
        <p:sp>
          <p:nvSpPr>
            <p:cNvPr id="4" name="Rounded Rectangle 3"/>
            <p:cNvSpPr/>
            <p:nvPr/>
          </p:nvSpPr>
          <p:spPr>
            <a:xfrm>
              <a:off x="3733800" y="1447800"/>
              <a:ext cx="1066800" cy="304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Tumor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648200" y="2515892"/>
              <a:ext cx="1175288" cy="304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Leukemia</a:t>
              </a:r>
              <a:endParaRPr lang="en-US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600200" y="2118102"/>
              <a:ext cx="1295400" cy="27509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Melanoma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247900" y="2515892"/>
              <a:ext cx="1905000" cy="27638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Adenocarcinoma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124200" y="2971800"/>
              <a:ext cx="1905000" cy="27638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Nerve Sheath Neo</a:t>
              </a:r>
              <a:endParaRPr lang="en-US" dirty="0"/>
            </a:p>
          </p:txBody>
        </p:sp>
        <p:cxnSp>
          <p:nvCxnSpPr>
            <p:cNvPr id="10" name="Straight Arrow Connector 9"/>
            <p:cNvCxnSpPr>
              <a:stCxn id="6" idx="0"/>
              <a:endCxn id="4" idx="1"/>
            </p:cNvCxnSpPr>
            <p:nvPr/>
          </p:nvCxnSpPr>
          <p:spPr>
            <a:xfrm flipV="1">
              <a:off x="2247900" y="1600200"/>
              <a:ext cx="1485900" cy="5179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0"/>
            </p:cNvCxnSpPr>
            <p:nvPr/>
          </p:nvCxnSpPr>
          <p:spPr>
            <a:xfrm flipV="1">
              <a:off x="3200400" y="1752600"/>
              <a:ext cx="685800" cy="7632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endCxn id="4" idx="2"/>
            </p:cNvCxnSpPr>
            <p:nvPr/>
          </p:nvCxnSpPr>
          <p:spPr>
            <a:xfrm flipV="1">
              <a:off x="4267200" y="1752600"/>
              <a:ext cx="0" cy="1219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5" idx="0"/>
            </p:cNvCxnSpPr>
            <p:nvPr/>
          </p:nvCxnSpPr>
          <p:spPr>
            <a:xfrm flipH="1" flipV="1">
              <a:off x="4648200" y="1752600"/>
              <a:ext cx="587644" cy="7632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36097"/>
              </p:ext>
            </p:extLst>
          </p:nvPr>
        </p:nvGraphicFramePr>
        <p:xfrm>
          <a:off x="4572000" y="1463040"/>
          <a:ext cx="2524760" cy="518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2380"/>
                <a:gridCol w="12623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Synonyms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Cancer, Neoplasm, …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128072"/>
              </p:ext>
            </p:extLst>
          </p:nvPr>
        </p:nvGraphicFramePr>
        <p:xfrm>
          <a:off x="5562600" y="2453640"/>
          <a:ext cx="2514600" cy="518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906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Synonyms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Leucocythaemias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Leucocythemia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Right Arrow 21"/>
          <p:cNvSpPr/>
          <p:nvPr/>
        </p:nvSpPr>
        <p:spPr>
          <a:xfrm>
            <a:off x="5029200" y="2619213"/>
            <a:ext cx="457200" cy="27638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3962400" y="1552413"/>
            <a:ext cx="457200" cy="27638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447800" y="1491734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MeSH</a:t>
            </a:r>
            <a:endParaRPr lang="en-US" b="1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/>
              <a:t>3/29/2012</a:t>
            </a:r>
            <a:endParaRPr lang="en-US" sz="1600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Engineering Informatics Lab at Stanford University</a:t>
            </a:r>
            <a:endParaRPr lang="en-US" sz="160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/>
              <a:t>8</a:t>
            </a:fld>
            <a:endParaRPr lang="en-US" sz="16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tx2"/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Which</a:t>
            </a:r>
            <a:r>
              <a:rPr lang="en-US" sz="3600" dirty="0" smtClean="0"/>
              <a:t> Domain Knowledge is Integrated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use of synonymy results in inconsistent performance (2007 TREC genomics track)</a:t>
            </a:r>
          </a:p>
          <a:p>
            <a:pPr algn="just"/>
            <a:r>
              <a:rPr lang="en-US" dirty="0" smtClean="0"/>
              <a:t>Common reasons include:</a:t>
            </a:r>
          </a:p>
          <a:p>
            <a:pPr lvl="1" algn="just"/>
            <a:r>
              <a:rPr lang="en-US" dirty="0" smtClean="0"/>
              <a:t>Relevant terms may not be classified as expected</a:t>
            </a:r>
          </a:p>
          <a:p>
            <a:pPr lvl="1" algn="just"/>
            <a:r>
              <a:rPr lang="en-US" dirty="0" smtClean="0"/>
              <a:t>Some relevant terms may not be classified in a particular ontology</a:t>
            </a:r>
          </a:p>
          <a:p>
            <a:pPr lvl="1" algn="just"/>
            <a:r>
              <a:rPr lang="en-US" dirty="0" smtClean="0"/>
              <a:t>Incomplete information (such as synonyms)</a:t>
            </a:r>
          </a:p>
          <a:p>
            <a:pPr lvl="1" algn="just"/>
            <a:endParaRPr lang="en-US" dirty="0" smtClean="0"/>
          </a:p>
          <a:p>
            <a:pPr algn="just"/>
            <a:r>
              <a:rPr lang="en-US" dirty="0" smtClean="0"/>
              <a:t>Selection of the appropriate domain ontology is important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smtClean="0">
                <a:solidFill>
                  <a:prstClr val="black">
                    <a:tint val="75000"/>
                  </a:prstClr>
                </a:solidFill>
              </a:rPr>
              <a:t>3/29/2012</a:t>
            </a:r>
            <a:endParaRPr lang="en-US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>
                <a:solidFill>
                  <a:prstClr val="black">
                    <a:tint val="75000"/>
                  </a:prstClr>
                </a:solidFill>
              </a:rPr>
              <a:t>Engineering Informatics Lab at Stanford University</a:t>
            </a:r>
            <a:endParaRPr lang="en-US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D80-A0A4-4667-8C52-27EA53A7C56D}" type="slidenum">
              <a:rPr lang="en-US" sz="1600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sz="1600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tx2"/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66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1085</Words>
  <Application>Microsoft Office PowerPoint</Application>
  <PresentationFormat>On-screen Show (4:3)</PresentationFormat>
  <Paragraphs>248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1_Office Theme</vt:lpstr>
      <vt:lpstr>Using Domain Ontologies to Improve Information Retrieval in Scientific Publications</vt:lpstr>
      <vt:lpstr>PowerPoint Presentation</vt:lpstr>
      <vt:lpstr>TREC Genomics 2007 Data Set</vt:lpstr>
      <vt:lpstr>BioPortal</vt:lpstr>
      <vt:lpstr>PowerPoint Presentation</vt:lpstr>
      <vt:lpstr>How is Domain Knowledge Integrated</vt:lpstr>
      <vt:lpstr>Query Expansion</vt:lpstr>
      <vt:lpstr>Query Expansion</vt:lpstr>
      <vt:lpstr>Which Domain Knowledge is Integrated</vt:lpstr>
      <vt:lpstr>Enriching Existing Ontologies</vt:lpstr>
      <vt:lpstr>Evaluations</vt:lpstr>
      <vt:lpstr>Queries</vt:lpstr>
      <vt:lpstr>Baseline</vt:lpstr>
      <vt:lpstr>Query Expansion</vt:lpstr>
      <vt:lpstr>Multiple Query Expansion Terms</vt:lpstr>
      <vt:lpstr>Enriched Ontology</vt:lpstr>
      <vt:lpstr>Visualization</vt:lpstr>
      <vt:lpstr>Summary</vt:lpstr>
      <vt:lpstr>Future Work</vt:lpstr>
      <vt:lpstr>Backup Slides</vt:lpstr>
      <vt:lpstr>Motivation</vt:lpstr>
      <vt:lpstr>Background</vt:lpstr>
      <vt:lpstr>Goals</vt:lpstr>
    </vt:vector>
  </TitlesOfParts>
  <Company>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Sid</dc:creator>
  <cp:lastModifiedBy>Sid</cp:lastModifiedBy>
  <cp:revision>39</cp:revision>
  <cp:lastPrinted>2012-03-28T20:03:03Z</cp:lastPrinted>
  <dcterms:created xsi:type="dcterms:W3CDTF">2012-03-26T16:27:58Z</dcterms:created>
  <dcterms:modified xsi:type="dcterms:W3CDTF">2012-03-29T23:35:40Z</dcterms:modified>
</cp:coreProperties>
</file>